
<file path=[Content_Types].xml><?xml version="1.0" encoding="utf-8"?>
<Types xmlns="http://schemas.openxmlformats.org/package/2006/content-types">
  <Default Extension="bin" ContentType="image/png"/>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962" r:id="rId1"/>
  </p:sldMasterIdLst>
  <p:notesMasterIdLst>
    <p:notesMasterId r:id="rId31"/>
  </p:notesMasterIdLst>
  <p:handoutMasterIdLst>
    <p:handoutMasterId r:id="rId32"/>
  </p:handoutMasterIdLst>
  <p:sldIdLst>
    <p:sldId id="2147482968" r:id="rId2"/>
    <p:sldId id="2147482947" r:id="rId3"/>
    <p:sldId id="2147482949" r:id="rId4"/>
    <p:sldId id="2147482950" r:id="rId5"/>
    <p:sldId id="2147482948" r:id="rId6"/>
    <p:sldId id="2147482952" r:id="rId7"/>
    <p:sldId id="2147482961" r:id="rId8"/>
    <p:sldId id="2147482953" r:id="rId9"/>
    <p:sldId id="2147482954" r:id="rId10"/>
    <p:sldId id="2147482955" r:id="rId11"/>
    <p:sldId id="2147482956" r:id="rId12"/>
    <p:sldId id="2147482957" r:id="rId13"/>
    <p:sldId id="2147482958" r:id="rId14"/>
    <p:sldId id="2147482959" r:id="rId15"/>
    <p:sldId id="2147482962" r:id="rId16"/>
    <p:sldId id="2147482960" r:id="rId17"/>
    <p:sldId id="2147482963" r:id="rId18"/>
    <p:sldId id="2147482943" r:id="rId19"/>
    <p:sldId id="2147482969" r:id="rId20"/>
    <p:sldId id="2147482970" r:id="rId21"/>
    <p:sldId id="2147482964" r:id="rId22"/>
    <p:sldId id="2147482967" r:id="rId23"/>
    <p:sldId id="2147482966" r:id="rId24"/>
    <p:sldId id="2147473226" r:id="rId25"/>
    <p:sldId id="2147482946" r:id="rId26"/>
    <p:sldId id="2147482945" r:id="rId27"/>
    <p:sldId id="2147482944" r:id="rId28"/>
    <p:sldId id="2147482935" r:id="rId29"/>
    <p:sldId id="2147482927" r:id="rId30"/>
  </p:sldIdLst>
  <p:sldSz cx="24387175" cy="13716000"/>
  <p:notesSz cx="7004050" cy="9290050"/>
  <p:embeddedFontLst>
    <p:embeddedFont>
      <p:font typeface="IBM Plex Sans" panose="020B0503050203000203" pitchFamily="34" charset="0"/>
      <p:regular r:id="rId33"/>
      <p:bold r:id="rId34"/>
      <p:italic r:id="rId35"/>
      <p:boldItalic r:id="rId36"/>
    </p:embeddedFont>
    <p:embeddedFont>
      <p:font typeface="IBM Plex Sans Light" panose="020B0403050203000203" pitchFamily="34" charset="0"/>
      <p:regular r:id="rId37"/>
      <p:italic r:id="rId38"/>
    </p:embeddedFont>
  </p:embeddedFontLst>
  <p:defaultTex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4736964-B4FA-8BED-1A11-AD92BF59197B}" name="Jannine Gomes" initials="JG" userId="pPekV9wO9Pqq+Rfses4xndIFjLpluj7CQJ+TQzv81yU=" providerId="None"/>
  <p188:author id="{E96F396A-FE4B-6DD5-1455-81ADA0580D39}" name="MARIA FERNANDA MOREL  URREA" initials="MU" userId="w3A3BApOdTF2I5s+5cjidPvImd0bKyaeZsUiZ0qH2cQ=" providerId="None"/>
  <p188:author id="{1C212B7F-C88B-8D19-9636-41C93ECD6AC1}" name="Karen Jaworski" initials="KJ" userId="FGZehHZpEOTX4lcdRyuRh/K00hDooR6OgAf/BP1f/cg=" providerId="None"/>
  <p188:author id="{B4D7CB82-F2D0-5B2A-F71A-8D55B7DB77ED}" name="Betsy Greytok" initials="BG" userId="S::greytok@us.ibm.com::8a713844-329d-4b8e-824a-1faee6f4efd7" providerId="AD"/>
  <p188:author id="{C387449A-4984-DBFB-AB28-0DA5056E17DF}" name="Jeremy Hodge" initials="JH" userId="Y8zlMx0M6JjhVx+REnVO5yaL3Q2ZpfRJWQRxULHWLa4=" providerId="None"/>
  <p188:author id="{BBF5F1EF-9387-7D58-0BBA-BFF992555DEF}" name="Kristin E. Fletcher" initials="KF" userId="q/NQqxhXJVqGt/luE37ArTwLHNxz+N/ltoTDao40P6M="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6"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4F4F4"/>
    <a:srgbClr val="262626"/>
    <a:srgbClr val="F1C21B"/>
    <a:srgbClr val="D9D9D9"/>
    <a:srgbClr val="E0E0E0"/>
    <a:srgbClr val="E5F6FF"/>
    <a:srgbClr val="E5F7FF"/>
    <a:srgbClr val="E9F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49"/>
    <p:restoredTop sz="85753" autoAdjust="0"/>
  </p:normalViewPr>
  <p:slideViewPr>
    <p:cSldViewPr snapToGrid="0" snapToObjects="1">
      <p:cViewPr varScale="1">
        <p:scale>
          <a:sx n="54" d="100"/>
          <a:sy n="54" d="100"/>
        </p:scale>
        <p:origin x="1600" y="224"/>
      </p:cViewPr>
      <p:guideLst/>
    </p:cSldViewPr>
  </p:slideViewPr>
  <p:outlineViewPr>
    <p:cViewPr>
      <p:scale>
        <a:sx n="33" d="100"/>
        <a:sy n="33" d="100"/>
      </p:scale>
      <p:origin x="0" y="-59992"/>
    </p:cViewPr>
  </p:outlineViewPr>
  <p:notesTextViewPr>
    <p:cViewPr>
      <p:scale>
        <a:sx n="85" d="100"/>
        <a:sy n="85" d="100"/>
      </p:scale>
      <p:origin x="0" y="0"/>
    </p:cViewPr>
  </p:notesTextViewPr>
  <p:sorterViewPr>
    <p:cViewPr>
      <p:scale>
        <a:sx n="70" d="100"/>
        <a:sy n="70" d="100"/>
      </p:scale>
      <p:origin x="0" y="0"/>
    </p:cViewPr>
  </p:sorterViewPr>
  <p:notesViewPr>
    <p:cSldViewPr snapToGrid="0" snapToObjects="1">
      <p:cViewPr>
        <p:scale>
          <a:sx n="60" d="100"/>
          <a:sy n="60" d="100"/>
        </p:scale>
        <p:origin x="3235" y="-5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font" Target="fonts/font5.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24130" y="8844128"/>
            <a:ext cx="345533" cy="232251"/>
          </a:xfrm>
          <a:prstGeom prst="rect">
            <a:avLst/>
          </a:prstGeom>
        </p:spPr>
        <p:txBody>
          <a:bodyPr vert="horz" lIns="0" tIns="0" rIns="0" bIns="0" rtlCol="0" anchor="b"/>
          <a:lstStyle>
            <a:lvl1pPr algn="r">
              <a:defRPr sz="1200"/>
            </a:lvl1pPr>
          </a:lstStyle>
          <a:p>
            <a:pPr algn="l"/>
            <a:fld id="{614B4878-71CB-8F40-B9DD-F26F1F6CA014}" type="slidenum">
              <a:rPr lang="en-US" sz="600">
                <a:solidFill>
                  <a:schemeClr val="bg1"/>
                </a:solidFill>
                <a:latin typeface="IBM Plex Sans Light" panose="020B0503050203000203" pitchFamily="34" charset="0"/>
                <a:ea typeface="IBM Plex Sans Light" charset="0"/>
                <a:cs typeface="IBM Plex Sans Light" charset="0"/>
              </a:rPr>
              <a:pPr algn="l"/>
              <a:t>‹#›</a:t>
            </a:fld>
            <a:endParaRPr lang="en-US" sz="600" dirty="0">
              <a:solidFill>
                <a:schemeClr val="bg1"/>
              </a:solidFill>
              <a:latin typeface="IBM Plex Sans Light" panose="020B0503050203000203" pitchFamily="34" charset="0"/>
              <a:ea typeface="IBM Plex Sans Light" charset="0"/>
              <a:cs typeface="IBM Plex Sans Light" charset="0"/>
            </a:endParaRPr>
          </a:p>
        </p:txBody>
      </p:sp>
      <p:sp>
        <p:nvSpPr>
          <p:cNvPr id="4" name="Footer Placeholder 3"/>
          <p:cNvSpPr>
            <a:spLocks noGrp="1"/>
          </p:cNvSpPr>
          <p:nvPr>
            <p:ph type="ftr" sz="quarter" idx="2"/>
          </p:nvPr>
        </p:nvSpPr>
        <p:spPr>
          <a:xfrm>
            <a:off x="644373" y="8844128"/>
            <a:ext cx="3735493" cy="232251"/>
          </a:xfrm>
          <a:prstGeom prst="rect">
            <a:avLst/>
          </a:prstGeom>
        </p:spPr>
        <p:txBody>
          <a:bodyPr vert="horz" lIns="0" tIns="0" rIns="0" bIns="0" rtlCol="0" anchor="b"/>
          <a:lstStyle>
            <a:lvl1pPr algn="l">
              <a:defRPr sz="1200"/>
            </a:lvl1pPr>
          </a:lstStyle>
          <a:p>
            <a:r>
              <a:rPr lang="en-US" sz="600" dirty="0">
                <a:solidFill>
                  <a:schemeClr val="bg1"/>
                </a:solidFill>
                <a:latin typeface="IBM Plex Sans Light" panose="020B0503050203000203" pitchFamily="34" charset="0"/>
                <a:ea typeface="IBM Plex Sans Light" charset="0"/>
                <a:cs typeface="IBM Plex Sans Light" charset="0"/>
              </a:rPr>
              <a:t>Group Name / DOC ID / Month XX, 2023 / © 2023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27013" y="231775"/>
            <a:ext cx="6524625" cy="3670300"/>
          </a:xfrm>
          <a:prstGeom prst="rect">
            <a:avLst/>
          </a:prstGeom>
          <a:noFill/>
          <a:ln w="12700">
            <a:solidFill>
              <a:prstClr val="black"/>
            </a:solidFill>
          </a:ln>
        </p:spPr>
        <p:txBody>
          <a:bodyPr vert="horz" lIns="93104" tIns="46552" rIns="93104" bIns="46552"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1112" y="4152370"/>
            <a:ext cx="6555791" cy="4389314"/>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6"/>
          <p:cNvSpPr>
            <a:spLocks noGrp="1"/>
          </p:cNvSpPr>
          <p:nvPr>
            <p:ph type="sldNum" sz="quarter" idx="5"/>
          </p:nvPr>
        </p:nvSpPr>
        <p:spPr>
          <a:xfrm>
            <a:off x="6434387" y="8844128"/>
            <a:ext cx="345533" cy="232251"/>
          </a:xfrm>
          <a:prstGeom prst="rect">
            <a:avLst/>
          </a:prstGeom>
        </p:spPr>
        <p:txBody>
          <a:bodyPr vert="horz" lIns="0" tIns="0" rIns="0" bIns="0" rtlCol="0" anchor="b"/>
          <a:lstStyle>
            <a:lvl1pPr algn="r">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224130" y="8844128"/>
            <a:ext cx="3735493" cy="232251"/>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r>
              <a:rPr lang="en-US" dirty="0"/>
              <a:t>Footer</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ftr="0" dt="0"/>
  <p:notesStyle>
    <a:lvl1pPr marL="0" algn="l" defTabSz="2438522" rtl="0" eaLnBrk="1" latinLnBrk="0" hangingPunct="1">
      <a:lnSpc>
        <a:spcPct val="110000"/>
      </a:lnSpc>
      <a:spcBef>
        <a:spcPts val="0"/>
      </a:spcBef>
      <a:defRPr sz="1000" b="0" i="0" kern="1200">
        <a:solidFill>
          <a:schemeClr val="bg1"/>
        </a:solidFill>
        <a:latin typeface="IBM Plex Sans Light" panose="020B0403050203000203" pitchFamily="34" charset="0"/>
        <a:ea typeface="+mn-ea"/>
        <a:cs typeface="+mn-cs"/>
      </a:defRPr>
    </a:lvl1pPr>
    <a:lvl2pPr marL="465690" indent="-452991" algn="l" defTabSz="2438522" rtl="0" eaLnBrk="1" latinLnBrk="0" hangingPunct="1">
      <a:lnSpc>
        <a:spcPct val="110000"/>
      </a:lnSpc>
      <a:spcBef>
        <a:spcPts val="0"/>
      </a:spcBef>
      <a:buClr>
        <a:schemeClr val="bg1"/>
      </a:buClr>
      <a:buFont typeface="Arial" panose="020B0604020202020204" pitchFamily="34" charset="0"/>
      <a:buChar char="•"/>
      <a:tabLst/>
      <a:defRPr sz="1000" b="0" i="0" kern="1200">
        <a:solidFill>
          <a:schemeClr val="bg1"/>
        </a:solidFill>
        <a:latin typeface="IBM Plex Sans Light" panose="020B0403050203000203" pitchFamily="34" charset="0"/>
        <a:ea typeface="+mn-ea"/>
        <a:cs typeface="+mn-cs"/>
      </a:defRPr>
    </a:lvl2pPr>
    <a:lvl3pPr marL="926638" indent="-463319" algn="l" defTabSz="2438522" rtl="0" eaLnBrk="1" latinLnBrk="0" hangingPunct="1">
      <a:lnSpc>
        <a:spcPct val="110000"/>
      </a:lnSpc>
      <a:spcBef>
        <a:spcPts val="0"/>
      </a:spcBef>
      <a:buClr>
        <a:schemeClr val="bg1"/>
      </a:buClr>
      <a:buFont typeface="Arial" panose="020B0604020202020204" pitchFamily="34" charset="0"/>
      <a:buChar char="•"/>
      <a:tabLst/>
      <a:defRPr sz="1000" b="0" i="0" kern="1200">
        <a:solidFill>
          <a:schemeClr val="bg1"/>
        </a:solidFill>
        <a:latin typeface="IBM Plex Sans Light" panose="020B0403050203000203" pitchFamily="34" charset="0"/>
        <a:ea typeface="+mn-ea"/>
        <a:cs typeface="+mn-cs"/>
      </a:defRPr>
    </a:lvl3pPr>
    <a:lvl4pPr marL="1682580" indent="-463319" algn="l" defTabSz="2438522" rtl="0" eaLnBrk="1" latinLnBrk="0" hangingPunct="1">
      <a:lnSpc>
        <a:spcPct val="110000"/>
      </a:lnSpc>
      <a:spcBef>
        <a:spcPts val="0"/>
      </a:spcBef>
      <a:buClr>
        <a:schemeClr val="bg1"/>
      </a:buClr>
      <a:buFont typeface="Arial" panose="020B0604020202020204" pitchFamily="34" charset="0"/>
      <a:buChar char="•"/>
      <a:tabLst/>
      <a:defRPr sz="1000" b="0" i="0" kern="1200">
        <a:solidFill>
          <a:schemeClr val="bg1"/>
        </a:solidFill>
        <a:latin typeface="IBM Plex Sans Light" panose="020B0403050203000203" pitchFamily="34" charset="0"/>
        <a:ea typeface="+mn-ea"/>
        <a:cs typeface="+mn-cs"/>
      </a:defRPr>
    </a:lvl4pPr>
    <a:lvl5pPr marL="465690" marR="0" indent="-452991" algn="l" defTabSz="2438522" rtl="0" eaLnBrk="1" fontAlgn="base" latinLnBrk="0" hangingPunct="1">
      <a:lnSpc>
        <a:spcPct val="100000"/>
      </a:lnSpc>
      <a:spcBef>
        <a:spcPts val="1600"/>
      </a:spcBef>
      <a:spcAft>
        <a:spcPct val="0"/>
      </a:spcAft>
      <a:buClr>
        <a:srgbClr val="000000"/>
      </a:buClr>
      <a:buSzTx/>
      <a:buFont typeface="IBM Plex Sans Light" charset="-120"/>
      <a:buChar char="»"/>
      <a:tabLst/>
      <a:defRPr sz="2000" b="0" i="0" kern="1200">
        <a:solidFill>
          <a:schemeClr val="bg1"/>
        </a:solidFill>
        <a:latin typeface="IBM Plex Sans Light" panose="020B0503050203000203" pitchFamily="34" charset="0"/>
        <a:ea typeface="+mn-ea"/>
        <a:cs typeface="+mn-cs"/>
      </a:defRPr>
    </a:lvl5pPr>
    <a:lvl6pPr marL="6096305" algn="l" defTabSz="2438522" rtl="0" eaLnBrk="1" latinLnBrk="0" hangingPunct="1">
      <a:defRPr sz="3200" kern="1200">
        <a:solidFill>
          <a:schemeClr val="tx1"/>
        </a:solidFill>
        <a:latin typeface="+mn-lt"/>
        <a:ea typeface="+mn-ea"/>
        <a:cs typeface="+mn-cs"/>
      </a:defRPr>
    </a:lvl6pPr>
    <a:lvl7pPr marL="7315566" algn="l" defTabSz="2438522" rtl="0" eaLnBrk="1" latinLnBrk="0" hangingPunct="1">
      <a:defRPr sz="3200" kern="1200">
        <a:solidFill>
          <a:schemeClr val="tx1"/>
        </a:solidFill>
        <a:latin typeface="+mn-lt"/>
        <a:ea typeface="+mn-ea"/>
        <a:cs typeface="+mn-cs"/>
      </a:defRPr>
    </a:lvl7pPr>
    <a:lvl8pPr marL="8534827" algn="l" defTabSz="2438522" rtl="0" eaLnBrk="1" latinLnBrk="0" hangingPunct="1">
      <a:defRPr sz="3200" kern="1200">
        <a:solidFill>
          <a:schemeClr val="tx1"/>
        </a:solidFill>
        <a:latin typeface="+mn-lt"/>
        <a:ea typeface="+mn-ea"/>
        <a:cs typeface="+mn-cs"/>
      </a:defRPr>
    </a:lvl8pPr>
    <a:lvl9pPr marL="9754088" algn="l" defTabSz="2438522" rtl="0" eaLnBrk="1" latinLnBrk="0" hangingPunct="1">
      <a:defRPr sz="3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marL="0" marR="0" lvl="0" indent="0" algn="l" defTabSz="2482903" rtl="0" eaLnBrk="1" fontAlgn="auto" latinLnBrk="0" hangingPunct="1">
              <a:lnSpc>
                <a:spcPct val="110000"/>
              </a:lnSpc>
              <a:spcBef>
                <a:spcPts val="0"/>
              </a:spcBef>
              <a:spcAft>
                <a:spcPts val="0"/>
              </a:spcAft>
              <a:buClrTx/>
              <a:buSzTx/>
              <a:buFontTx/>
              <a:buNone/>
              <a:tabLst/>
              <a:defRPr/>
            </a:pPr>
            <a:r>
              <a:rPr lang="en-GB" dirty="0">
                <a:effectLst/>
                <a:latin typeface="IBM Plex Sans" panose="020B0503050203000203" pitchFamily="34" charset="0"/>
              </a:rPr>
              <a:t>Generative AI and Large Language Models are taking the world by storm and bring Artificial Intelligence to new heights with the promise to transform how users are interacting with machines and digital systems.</a:t>
            </a:r>
          </a:p>
          <a:p>
            <a:pPr defTabSz="2482903">
              <a:defRPr/>
            </a:pPr>
            <a:endParaRPr lang="en-US"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Tree>
    <p:extLst>
      <p:ext uri="{BB962C8B-B14F-4D97-AF65-F5344CB8AC3E}">
        <p14:creationId xmlns:p14="http://schemas.microsoft.com/office/powerpoint/2010/main" val="3899393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GB" dirty="0">
                <a:effectLst/>
                <a:latin typeface="IBM Plex Sans" panose="020B0503050203000203" pitchFamily="34" charset="0"/>
              </a:rPr>
              <a:t>Large Language Model are in general quite bad at interpreting business policies. Business policies are often based on context, common sense and precise rules that need to be interpreted logically. In this case, some calculation is involved to get the right number of time-off days. Computation and logical reasoning is currently not the sweet spot for Large Language Models.</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10</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3427420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So, how can we solve the problem? </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11</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1518003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GB" dirty="0">
                <a:effectLst/>
                <a:latin typeface="IBM Plex Sans" panose="020B0503050203000203" pitchFamily="34" charset="0"/>
              </a:rPr>
              <a:t>One solution is to complement the Large Language Model with a rule engine able to interpret these business policies accurately and provide an answer compliant to what has been specified.</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Operational Decision Manager and Automation Decision Services are two IBM products that allow to implement rule-based business decisions and enable lines of business to define and manage their policies.</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err="1">
                <a:effectLst/>
                <a:latin typeface="IBM Plex Sans" panose="020B0503050203000203" pitchFamily="34" charset="0"/>
              </a:rPr>
              <a:t>LanChain</a:t>
            </a:r>
            <a:r>
              <a:rPr lang="en-GB" dirty="0">
                <a:effectLst/>
                <a:latin typeface="IBM Plex Sans" panose="020B0503050203000203" pitchFamily="34" charset="0"/>
              </a:rPr>
              <a:t> is a popular framework that facilitates the implementation of Large Language Model-based applications by allowing to combine external services and Large Language Models to generate answers.</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For questions for which a decision endpoint is relevant, the Large Language Model will identify the intent and the necessary data to invoke the endpoint and will use the answer to generate the final answer to the user.</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12</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11805689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GB" dirty="0">
                <a:effectLst/>
                <a:latin typeface="IBM Plex Sans" panose="020B0503050203000203" pitchFamily="34" charset="0"/>
              </a:rPr>
              <a:t>Let’s see how it looks like when we combine a Large Language Model with a rule-based decision service implementing the time off policies.</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13</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3279270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GB" dirty="0">
                <a:effectLst/>
                <a:latin typeface="IBM Plex Sans" panose="020B0503050203000203" pitchFamily="34" charset="0"/>
              </a:rPr>
              <a:t>Let’s ask the same question and see what the answer will be.</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14</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1288845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GB" dirty="0">
                <a:effectLst/>
                <a:latin typeface="IBM Plex Sans" panose="020B0503050203000203" pitchFamily="34" charset="0"/>
              </a:rPr>
              <a:t>Here the chat bot has been parameterized to invoke decision services in the backend if one is relevant to the question.</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As we can see, the answer that we get is very different.</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15</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2603275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GB" dirty="0">
                <a:effectLst/>
                <a:latin typeface="IBM Plex Sans" panose="020B0503050203000203" pitchFamily="34" charset="0"/>
              </a:rPr>
              <a:t>The answer is now correct! The business rules to precisely compute how many time-off days John Doe is eligible to have been applied and the generated answer is the result of the application of those rules.</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16</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38024996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GB" dirty="0">
                <a:effectLst/>
                <a:latin typeface="IBM Plex Sans" panose="020B0503050203000203" pitchFamily="34" charset="0"/>
              </a:rPr>
              <a:t>Now let’s see how we implemented this solution</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17</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6487984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GB" dirty="0">
                <a:effectLst/>
                <a:latin typeface="IBM Plex Sans" panose="020B0503050203000203" pitchFamily="34" charset="0"/>
              </a:rPr>
              <a:t>As mentioned before, the middleware used between the Large Language Model, the rule engine and the chat interface is </a:t>
            </a:r>
            <a:r>
              <a:rPr lang="en-GB" dirty="0" err="1">
                <a:effectLst/>
                <a:latin typeface="IBM Plex Sans" panose="020B0503050203000203" pitchFamily="34" charset="0"/>
              </a:rPr>
              <a:t>LangChain</a:t>
            </a:r>
            <a:r>
              <a:rPr lang="en-GB" dirty="0">
                <a:effectLst/>
                <a:latin typeface="IBM Plex Sans" panose="020B0503050203000203" pitchFamily="34" charset="0"/>
              </a:rPr>
              <a:t>. </a:t>
            </a:r>
            <a:r>
              <a:rPr lang="en-GB" dirty="0" err="1">
                <a:effectLst/>
                <a:latin typeface="IBM Plex Sans" panose="020B0503050203000203" pitchFamily="34" charset="0"/>
              </a:rPr>
              <a:t>LangChain</a:t>
            </a:r>
            <a:r>
              <a:rPr lang="en-GB" dirty="0">
                <a:effectLst/>
                <a:latin typeface="IBM Plex Sans" panose="020B0503050203000203" pitchFamily="34" charset="0"/>
              </a:rPr>
              <a:t> orchestrates the interactions between the chat interface, the Large Language Model and IBM ODM which implements the rule-based policies.</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Time-off policies are implemented as a decision service with business rules. The decision endpoint is exposed as a REST API which, given an employee, returns the number of time-off days he’s eligible to.</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The decision service API is wrapped up a tool in </a:t>
            </a:r>
            <a:r>
              <a:rPr lang="en-GB" dirty="0" err="1">
                <a:effectLst/>
                <a:latin typeface="IBM Plex Sans" panose="020B0503050203000203" pitchFamily="34" charset="0"/>
              </a:rPr>
              <a:t>LangChain</a:t>
            </a:r>
            <a:r>
              <a:rPr lang="en-GB" dirty="0">
                <a:effectLst/>
                <a:latin typeface="IBM Plex Sans" panose="020B0503050203000203" pitchFamily="34" charset="0"/>
              </a:rPr>
              <a:t> to be used with a Large Language Model.</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The Large Language Model is hosted in IBM </a:t>
            </a:r>
            <a:r>
              <a:rPr lang="en-GB" dirty="0" err="1">
                <a:effectLst/>
                <a:latin typeface="IBM Plex Sans" panose="020B0503050203000203" pitchFamily="34" charset="0"/>
              </a:rPr>
              <a:t>watsonx.ai</a:t>
            </a:r>
            <a:r>
              <a:rPr lang="en-GB" dirty="0">
                <a:effectLst/>
                <a:latin typeface="IBM Plex Sans" panose="020B0503050203000203" pitchFamily="34" charset="0"/>
              </a:rPr>
              <a:t> service and accessible to </a:t>
            </a:r>
            <a:r>
              <a:rPr lang="en-GB" dirty="0" err="1">
                <a:effectLst/>
                <a:latin typeface="IBM Plex Sans" panose="020B0503050203000203" pitchFamily="34" charset="0"/>
              </a:rPr>
              <a:t>LangChain</a:t>
            </a:r>
            <a:r>
              <a:rPr lang="en-GB" dirty="0">
                <a:effectLst/>
                <a:latin typeface="IBM Plex Sans" panose="020B0503050203000203" pitchFamily="34" charset="0"/>
              </a:rPr>
              <a:t> through a REST API. Major Large Language Models, like Mistral or IBM Granite, have been fine-tuned to use an external tool if available.</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When the question is submitted to the backend, the Large Language Model is invoked with a description of the “tools” available to it. </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The Large Language Model detects that one of the tool can be used to answer the question. </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From its context, the question itself for instance, or the history of the conversation, it extracts the data points necessary to invoke the decision service, like the employee status or the hiring date.</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The Large Language Model response to </a:t>
            </a:r>
            <a:r>
              <a:rPr lang="en-GB" dirty="0" err="1">
                <a:effectLst/>
                <a:latin typeface="IBM Plex Sans" panose="020B0503050203000203" pitchFamily="34" charset="0"/>
              </a:rPr>
              <a:t>LangChain</a:t>
            </a:r>
            <a:r>
              <a:rPr lang="en-GB" dirty="0">
                <a:effectLst/>
                <a:latin typeface="IBM Plex Sans" panose="020B0503050203000203" pitchFamily="34" charset="0"/>
              </a:rPr>
              <a:t> specifies which tool should be used and with which parameters. </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err="1">
                <a:effectLst/>
                <a:latin typeface="IBM Plex Sans" panose="020B0503050203000203" pitchFamily="34" charset="0"/>
              </a:rPr>
              <a:t>LangChain</a:t>
            </a:r>
            <a:r>
              <a:rPr lang="en-GB" dirty="0">
                <a:effectLst/>
                <a:latin typeface="IBM Plex Sans" panose="020B0503050203000203" pitchFamily="34" charset="0"/>
              </a:rPr>
              <a:t> invokes the decision service through its REST API and get back the answer determined by the rules. </a:t>
            </a:r>
            <a:r>
              <a:rPr lang="en-GB" dirty="0" err="1">
                <a:effectLst/>
                <a:latin typeface="IBM Plex Sans" panose="020B0503050203000203" pitchFamily="34" charset="0"/>
              </a:rPr>
              <a:t>LangChain</a:t>
            </a:r>
            <a:r>
              <a:rPr lang="en-GB" dirty="0">
                <a:effectLst/>
                <a:latin typeface="IBM Plex Sans" panose="020B0503050203000203" pitchFamily="34" charset="0"/>
              </a:rPr>
              <a:t> pass this answer back to the Large Language Model which generates the final answer to be sent back to the user.</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18</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13906432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GB" dirty="0">
              <a:effectLst/>
              <a:latin typeface="IBM Plex Sans" panose="020B0503050203000203" pitchFamily="34" charset="0"/>
            </a:endParaRP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19</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4053597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GB" dirty="0">
                <a:effectLst/>
                <a:latin typeface="IBM Plex Sans" panose="020B0503050203000203" pitchFamily="34" charset="0"/>
              </a:rPr>
              <a:t>A lot of companies are looking at Large Language Models to implement their next generation of chatbot to help their employees and clients to get answers to their questions.</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However, how to make sure Large Language Models generate answers that are compliant to corporate policies?</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We will explore how the combination of several flavour of AI can solve this problem.</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2</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24790589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GB" dirty="0">
              <a:effectLst/>
              <a:latin typeface="IBM Plex Sans" panose="020B0503050203000203" pitchFamily="34" charset="0"/>
            </a:endParaRP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20</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7536164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GB" dirty="0">
                <a:effectLst/>
                <a:latin typeface="IBM Plex Sans" panose="020B0503050203000203" pitchFamily="34" charset="0"/>
              </a:rPr>
              <a:t>As we saw in the demonstration, rule engines nicely complements Large Language Models to ensure answers are compliant to corporate policies and respect the regulation rules the company may have to apply.</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The technical integration between the two is quite straightforward and illustrates how combining several types of AI, generative AI and prescriptive AI delivered by rule-based reasoners, can solve problems that are hard to tackle using generative AI only.</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21</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1144050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GB" dirty="0">
                <a:effectLst/>
                <a:latin typeface="IBM Plex Sans" panose="020B0503050203000203" pitchFamily="34" charset="0"/>
              </a:rPr>
              <a:t>Using prescriptive business rules to automate business decisions makes them transparent, explainable, auditable and compliant. AI is no more a black box generating answers that can’t be rigorously explained.</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This is key in business scenarios where companies have to explain to their customers and sometimes auditors, how business decisions have been taken.</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22</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27798776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GB" dirty="0">
                <a:effectLst/>
                <a:latin typeface="IBM Plex Sans" panose="020B0503050203000203" pitchFamily="34" charset="0"/>
              </a:rPr>
              <a:t>This concludes this demonstration. We showed that Large Language Model plus rules is a way to ground AI-generated answers to your corporate policies and make sure your AI can be trusted and safe.</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Please check-out the code of this demonstration by flashing this code and try out by yourself to discover how it could be applied to your business.</a:t>
            </a:r>
          </a:p>
          <a:p>
            <a:br>
              <a:rPr lang="en-GB" dirty="0">
                <a:effectLst/>
                <a:latin typeface="IBM Plex Sans" panose="020B0503050203000203" pitchFamily="34" charset="0"/>
              </a:rPr>
            </a:br>
            <a:endParaRPr lang="en-GB" dirty="0">
              <a:effectLst/>
              <a:latin typeface="IBM Plex Sans" panose="020B0503050203000203" pitchFamily="34" charset="0"/>
            </a:endParaRP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23</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5197930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24</a:t>
            </a:fld>
            <a:endParaRPr lang="en-US" dirty="0"/>
          </a:p>
        </p:txBody>
      </p:sp>
      <p:sp>
        <p:nvSpPr>
          <p:cNvPr id="5" name="Footer Placeholder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35897682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28</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31097429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29</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3330297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GB" dirty="0">
                <a:effectLst/>
                <a:latin typeface="IBM Plex Sans" panose="020B0503050203000203" pitchFamily="34" charset="0"/>
              </a:rPr>
              <a:t>Let’s take an example in Human Resources. </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In all companies some rules are applied to determine how many vacation days an employee can take.</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Acme Corp, our fictitious company, has a policy document that describes the rules that are applied in the company.</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In addition to standard holidays, regular employees are entitled to 4 personal choice holidays.</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Depending on his hiring date and number of years of service, he’s entitled to 3, 4 or 5 weeks of vacation. Every employees are entitled to 6 days for sickness.</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The total number of time-off days an employee can take each year is the total of holidays, vacation and sick days.</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3</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4217749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GB" dirty="0">
                <a:effectLst/>
                <a:latin typeface="IBM Plex Sans" panose="020B0503050203000203" pitchFamily="34" charset="0"/>
              </a:rPr>
              <a:t>These simple enough rules would allow to answer a question about the number of time-off days an given employee would be entitled to.</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For instance, for a regular employee hired 25 years ago, this number would be 43. 12 holidays plus 25 days of vacation and 6 sick days.</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Let’s see how a Large Language Model would answer this question.</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4</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4102366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GB" dirty="0">
                <a:effectLst/>
                <a:latin typeface="IBM Plex Sans" panose="020B0503050203000203" pitchFamily="34" charset="0"/>
              </a:rPr>
              <a:t>For a Large Language Model to answer a specific question about a specific employee in the company, would need to be aware of the time-off policy in this company.</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Retrieval-Augmented Generation is a popular technique in Generative AI world to bring knowledge to a Large Language Model. Given this context, the Large Language Model can answer questions more accurately based on the information provided by the given document.</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5</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2163576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GB" dirty="0">
                <a:effectLst/>
                <a:latin typeface="IBM Plex Sans" panose="020B0503050203000203" pitchFamily="34" charset="0"/>
              </a:rPr>
              <a:t>Let’s use a chat bot interface to ask the question, assuming information about the connected employee and his hiring date is provided by the chat bot when interacting with the Large Language Model.</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In this example John Doe, hired on November 1st 1999, is asking how many time-off days he is eligible to.</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Let’s see it in action.</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6</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385655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GB" dirty="0">
                <a:effectLst/>
                <a:latin typeface="IBM Plex Sans" panose="020B0503050203000203" pitchFamily="34" charset="0"/>
              </a:rPr>
              <a:t>In this demonstration, we explicitly ask the question. The question will be sent to a Large Language Model, Mistral from Mistral AI in this case, augmented with the Acme Corp policy document.</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The LLM sends the response back to the chatbot interface.</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7</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4212554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GB" dirty="0">
                <a:effectLst/>
                <a:latin typeface="IBM Plex Sans" panose="020B0503050203000203" pitchFamily="34" charset="0"/>
              </a:rPr>
              <a:t>The Large Language Model generated the answer from the information found in the policy document.</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8</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3833091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GB" dirty="0">
                <a:effectLst/>
                <a:latin typeface="IBM Plex Sans" panose="020B0503050203000203" pitchFamily="34" charset="0"/>
              </a:rPr>
              <a:t>As we can see, the returned answer is wrong. Against the facts, the Large Language Models states that John Doe as less than 10 years of service and is though entitled to 3 weeks, 15 days, of vacation.</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The Large Language Model has not been able to deduce from the hiring date that John Does has more than 20 years of service and has been hired before January 1st, 2004.</a:t>
            </a:r>
          </a:p>
          <a:p>
            <a:br>
              <a:rPr lang="en-GB" dirty="0">
                <a:effectLst/>
                <a:latin typeface="IBM Plex Sans" panose="020B0503050203000203" pitchFamily="34" charset="0"/>
              </a:rPr>
            </a:br>
            <a:endParaRPr lang="en-GB" dirty="0">
              <a:effectLst/>
              <a:latin typeface="IBM Plex Sans" panose="020B0503050203000203" pitchFamily="34" charset="0"/>
            </a:endParaRPr>
          </a:p>
          <a:p>
            <a:r>
              <a:rPr lang="en-GB" dirty="0">
                <a:effectLst/>
                <a:latin typeface="IBM Plex Sans" panose="020B0503050203000203" pitchFamily="34" charset="0"/>
              </a:rPr>
              <a:t>This kind of mis-interpretation is detrimental in business scenario and could have significant consequences that may put the company out of compliance or could mis-guide an employee or a customer.</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9</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3235766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62880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3" name="Text Placeholder 6">
            <a:extLst>
              <a:ext uri="{FF2B5EF4-FFF2-40B4-BE49-F238E27FC236}">
                <a16:creationId xmlns:a16="http://schemas.microsoft.com/office/drawing/2014/main" id="{2EC0ABF4-1C51-BF7D-70CF-DD2C38C9DB69}"/>
              </a:ext>
            </a:extLst>
          </p:cNvPr>
          <p:cNvSpPr>
            <a:spLocks noGrp="1"/>
          </p:cNvSpPr>
          <p:nvPr>
            <p:ph type="body" sz="quarter" idx="10"/>
          </p:nvPr>
        </p:nvSpPr>
        <p:spPr>
          <a:xfrm>
            <a:off x="560959" y="12096093"/>
            <a:ext cx="4953000" cy="1143000"/>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ext Placeholder 6">
            <a:extLst>
              <a:ext uri="{FF2B5EF4-FFF2-40B4-BE49-F238E27FC236}">
                <a16:creationId xmlns:a16="http://schemas.microsoft.com/office/drawing/2014/main" id="{6069D4BA-0EE4-89E6-7C3A-71F71400A311}"/>
              </a:ext>
            </a:extLst>
          </p:cNvPr>
          <p:cNvSpPr>
            <a:spLocks noGrp="1"/>
          </p:cNvSpPr>
          <p:nvPr>
            <p:ph type="body" sz="quarter" idx="14"/>
          </p:nvPr>
        </p:nvSpPr>
        <p:spPr>
          <a:xfrm>
            <a:off x="6656388" y="12001501"/>
            <a:ext cx="4953000" cy="1237592"/>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96795180"/>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5" cy="28590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8" name="Text Placeholder 6">
            <a:extLst>
              <a:ext uri="{FF2B5EF4-FFF2-40B4-BE49-F238E27FC236}">
                <a16:creationId xmlns:a16="http://schemas.microsoft.com/office/drawing/2014/main" id="{B9D4AF5E-3E60-06F1-E3E3-F00E3ADA90B1}"/>
              </a:ext>
            </a:extLst>
          </p:cNvPr>
          <p:cNvSpPr>
            <a:spLocks noGrp="1"/>
          </p:cNvSpPr>
          <p:nvPr>
            <p:ph type="body" sz="quarter" idx="10"/>
          </p:nvPr>
        </p:nvSpPr>
        <p:spPr>
          <a:xfrm>
            <a:off x="12735719" y="384049"/>
            <a:ext cx="11075384" cy="8574086"/>
          </a:xfrm>
          <a:prstGeom prst="rect">
            <a:avLst/>
          </a:prstGeom>
        </p:spPr>
        <p:txBody>
          <a:bodyPr/>
          <a:lstStyle>
            <a:lvl1pPr defTabSz="1161288">
              <a:lnSpc>
                <a:spcPct val="100000"/>
              </a:lnSpc>
              <a:spcBef>
                <a:spcPts val="0"/>
              </a:spcBef>
              <a:defRPr sz="6400" b="0" i="0">
                <a:solidFill>
                  <a:schemeClr val="tx1"/>
                </a:solidFill>
                <a:latin typeface="IBM Plex Sans Light" panose="020B0403050203000203" pitchFamily="34" charset="0"/>
              </a:defRPr>
            </a:lvl1pPr>
            <a:lvl2pPr defTabSz="1161288">
              <a:lnSpc>
                <a:spcPct val="100000"/>
              </a:lnSpc>
              <a:spcBef>
                <a:spcPts val="0"/>
              </a:spcBef>
              <a:defRPr sz="6400" b="0" i="0">
                <a:solidFill>
                  <a:schemeClr val="tx1"/>
                </a:solidFill>
                <a:latin typeface="IBM Plex Sans Light" panose="020B0403050203000203" pitchFamily="34" charset="0"/>
              </a:defRPr>
            </a:lvl2pPr>
            <a:lvl3pPr defTabSz="1161288">
              <a:lnSpc>
                <a:spcPct val="100000"/>
              </a:lnSpc>
              <a:spcBef>
                <a:spcPts val="0"/>
              </a:spcBef>
              <a:defRPr sz="6400" b="0" i="0">
                <a:solidFill>
                  <a:schemeClr val="tx1"/>
                </a:solidFill>
                <a:latin typeface="IBM Plex Sans Light" panose="020B0403050203000203" pitchFamily="34" charset="0"/>
              </a:defRPr>
            </a:lvl3pPr>
            <a:lvl4pPr defTabSz="1161288">
              <a:lnSpc>
                <a:spcPct val="100000"/>
              </a:lnSpc>
              <a:spcBef>
                <a:spcPts val="0"/>
              </a:spcBef>
              <a:defRPr sz="6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2206079"/>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stand-alo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5200"/>
            <a:ext cx="14662150" cy="97170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147160319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ta, 2 callouts, vertical">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00" y="9296400"/>
            <a:ext cx="11050588" cy="3543300"/>
          </a:xfrm>
          <a:prstGeom prst="rect">
            <a:avLst/>
          </a:prstGeom>
        </p:spPr>
        <p:txBody>
          <a:bodyPr anchor="b"/>
          <a:lstStyle>
            <a:lvl1pPr>
              <a:lnSpc>
                <a:spcPct val="100000"/>
              </a:lnSpc>
              <a:spcBef>
                <a:spcPts val="0"/>
              </a:spcBef>
              <a:defRPr sz="25800" b="0" i="0">
                <a:solidFill>
                  <a:schemeClr val="accent1"/>
                </a:solidFill>
                <a:latin typeface="IBM Plex Sans Light" panose="020B04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0587" y="9296400"/>
            <a:ext cx="11049000" cy="3543300"/>
          </a:xfrm>
          <a:prstGeom prst="rect">
            <a:avLst/>
          </a:prstGeom>
        </p:spPr>
        <p:txBody>
          <a:bodyPr anchor="b"/>
          <a:lstStyle>
            <a:lvl1pPr>
              <a:lnSpc>
                <a:spcPct val="100000"/>
              </a:lnSpc>
              <a:spcBef>
                <a:spcPts val="0"/>
              </a:spcBef>
              <a:defRPr sz="25800" b="0" i="0">
                <a:solidFill>
                  <a:schemeClr val="accent1"/>
                </a:solidFill>
                <a:latin typeface="IBM Plex Sans Light" panose="020B0403050203000203" pitchFamily="34" charset="0"/>
              </a:defRPr>
            </a:lvl1pPr>
          </a:lstStyle>
          <a:p>
            <a:r>
              <a:rPr lang="en-US" dirty="0"/>
              <a:t>+00%</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2" name="Text Placeholder 6">
            <a:extLst>
              <a:ext uri="{FF2B5EF4-FFF2-40B4-BE49-F238E27FC236}">
                <a16:creationId xmlns:a16="http://schemas.microsoft.com/office/drawing/2014/main" id="{001B1D3B-7FD1-5342-AD21-86B27FCC1276}"/>
              </a:ext>
            </a:extLst>
          </p:cNvPr>
          <p:cNvSpPr>
            <a:spLocks noGrp="1"/>
          </p:cNvSpPr>
          <p:nvPr>
            <p:ph type="body" sz="quarter" idx="10"/>
          </p:nvPr>
        </p:nvSpPr>
        <p:spPr>
          <a:xfrm>
            <a:off x="574675" y="385200"/>
            <a:ext cx="7632176" cy="6288087"/>
          </a:xfrm>
          <a:prstGeom prst="rect">
            <a:avLst/>
          </a:prstGeom>
        </p:spPr>
        <p:txBody>
          <a:bodyPr/>
          <a:lstStyle>
            <a:lvl1pPr defTabSz="1161288">
              <a:lnSpc>
                <a:spcPct val="100000"/>
              </a:lnSpc>
              <a:spcBef>
                <a:spcPts val="0"/>
              </a:spcBef>
              <a:defRPr sz="6400" b="0" i="0">
                <a:solidFill>
                  <a:schemeClr val="tx1"/>
                </a:solidFill>
                <a:latin typeface="IBM Plex Sans Light" panose="020B0403050203000203" pitchFamily="34" charset="0"/>
              </a:defRPr>
            </a:lvl1pPr>
            <a:lvl2pPr defTabSz="1161288">
              <a:lnSpc>
                <a:spcPct val="100000"/>
              </a:lnSpc>
              <a:spcBef>
                <a:spcPts val="0"/>
              </a:spcBef>
              <a:defRPr sz="6400" b="0" i="0">
                <a:solidFill>
                  <a:schemeClr val="tx1"/>
                </a:solidFill>
                <a:latin typeface="IBM Plex Sans Light" panose="020B0403050203000203" pitchFamily="34" charset="0"/>
              </a:defRPr>
            </a:lvl2pPr>
            <a:lvl3pPr defTabSz="1161288">
              <a:lnSpc>
                <a:spcPct val="100000"/>
              </a:lnSpc>
              <a:spcBef>
                <a:spcPts val="0"/>
              </a:spcBef>
              <a:defRPr sz="6400" b="0" i="0">
                <a:solidFill>
                  <a:schemeClr val="tx1"/>
                </a:solidFill>
                <a:latin typeface="IBM Plex Sans Light" panose="020B0403050203000203" pitchFamily="34" charset="0"/>
              </a:defRPr>
            </a:lvl3pPr>
            <a:lvl4pPr defTabSz="1161288">
              <a:lnSpc>
                <a:spcPct val="100000"/>
              </a:lnSpc>
              <a:spcBef>
                <a:spcPts val="0"/>
              </a:spcBef>
              <a:defRPr sz="6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6">
            <a:extLst>
              <a:ext uri="{FF2B5EF4-FFF2-40B4-BE49-F238E27FC236}">
                <a16:creationId xmlns:a16="http://schemas.microsoft.com/office/drawing/2014/main" id="{EE2A6217-C3F0-04CD-0266-C53A5C85FDE3}"/>
              </a:ext>
            </a:extLst>
          </p:cNvPr>
          <p:cNvSpPr>
            <a:spLocks noGrp="1"/>
          </p:cNvSpPr>
          <p:nvPr>
            <p:ph type="body" sz="quarter" idx="19"/>
          </p:nvPr>
        </p:nvSpPr>
        <p:spPr>
          <a:xfrm>
            <a:off x="12760587" y="385199"/>
            <a:ext cx="7632176" cy="6288087"/>
          </a:xfrm>
          <a:prstGeom prst="rect">
            <a:avLst/>
          </a:prstGeom>
        </p:spPr>
        <p:txBody>
          <a:bodyPr/>
          <a:lstStyle>
            <a:lvl1pPr defTabSz="1161288">
              <a:lnSpc>
                <a:spcPct val="100000"/>
              </a:lnSpc>
              <a:spcBef>
                <a:spcPts val="0"/>
              </a:spcBef>
              <a:defRPr sz="6400" b="0" i="0">
                <a:solidFill>
                  <a:schemeClr val="tx1"/>
                </a:solidFill>
                <a:latin typeface="IBM Plex Sans Light" panose="020B0403050203000203" pitchFamily="34" charset="0"/>
              </a:defRPr>
            </a:lvl1pPr>
            <a:lvl2pPr defTabSz="1161288">
              <a:lnSpc>
                <a:spcPct val="100000"/>
              </a:lnSpc>
              <a:spcBef>
                <a:spcPts val="0"/>
              </a:spcBef>
              <a:defRPr sz="6400" b="0" i="0">
                <a:solidFill>
                  <a:schemeClr val="tx1"/>
                </a:solidFill>
                <a:latin typeface="IBM Plex Sans Light" panose="020B0403050203000203" pitchFamily="34" charset="0"/>
              </a:defRPr>
            </a:lvl2pPr>
            <a:lvl3pPr defTabSz="1161288">
              <a:lnSpc>
                <a:spcPct val="100000"/>
              </a:lnSpc>
              <a:spcBef>
                <a:spcPts val="0"/>
              </a:spcBef>
              <a:defRPr sz="6400" b="0" i="0">
                <a:solidFill>
                  <a:schemeClr val="tx1"/>
                </a:solidFill>
                <a:latin typeface="IBM Plex Sans Light" panose="020B0403050203000203" pitchFamily="34" charset="0"/>
              </a:defRPr>
            </a:lvl3pPr>
            <a:lvl4pPr defTabSz="1161288">
              <a:lnSpc>
                <a:spcPct val="100000"/>
              </a:lnSpc>
              <a:spcBef>
                <a:spcPts val="0"/>
              </a:spcBef>
              <a:defRPr sz="6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4747819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ta, 3 callouts, vertical">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385200"/>
            <a:ext cx="4949825" cy="1906588"/>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385200"/>
            <a:ext cx="4949825" cy="1903413"/>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385200"/>
            <a:ext cx="4951413" cy="1907912"/>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385200"/>
            <a:ext cx="4949825" cy="28590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a:prstGeom prst="rect">
            <a:avLst/>
          </a:prstGeom>
        </p:spPr>
        <p:txBody>
          <a:bodyPr anchor="b"/>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00000"/>
              </a:lnSpc>
              <a:spcBef>
                <a:spcPts val="0"/>
              </a:spcBef>
              <a:defRPr sz="1600" b="0" i="0">
                <a:solidFill>
                  <a:schemeClr val="tx1"/>
                </a:solidFill>
                <a:latin typeface="IBM Plex Sans Light" panose="020B0403050203000203" pitchFamily="34" charset="0"/>
              </a:defRPr>
            </a:lvl2pPr>
            <a:lvl3pPr marL="292608" indent="-146304">
              <a:lnSpc>
                <a:spcPct val="100000"/>
              </a:lnSpc>
              <a:spcBef>
                <a:spcPts val="0"/>
              </a:spcBef>
              <a:defRPr sz="1600" b="0" i="0">
                <a:solidFill>
                  <a:schemeClr val="tx1"/>
                </a:solidFill>
                <a:latin typeface="IBM Plex Sans Light" panose="020B0403050203000203" pitchFamily="34" charset="0"/>
              </a:defRPr>
            </a:lvl3pPr>
            <a:lvl4pPr marL="438912" indent="-146304">
              <a:lnSpc>
                <a:spcPct val="100000"/>
              </a:lnSpc>
              <a:spcBef>
                <a:spcPts val="0"/>
              </a:spcBef>
              <a:defRPr sz="1600" b="0" i="0">
                <a:solidFill>
                  <a:schemeClr val="tx1"/>
                </a:solidFill>
                <a:latin typeface="IBM Plex Sans Light" panose="020B04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7"/>
            <a:ext cx="4951413" cy="967304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3067"/>
            <a:ext cx="4953000" cy="9666845"/>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108336805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ta, 2 callouts, horizontal">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385200"/>
            <a:ext cx="4949825" cy="5335588"/>
          </a:xfrm>
        </p:spPr>
        <p:txBody>
          <a:bodyPr/>
          <a:lstStyle>
            <a:lvl1pPr>
              <a:lnSpc>
                <a:spcPct val="100000"/>
              </a:lnSpc>
              <a:defRPr sz="8600" b="0" i="0">
                <a:solidFill>
                  <a:schemeClr val="accent1"/>
                </a:solidFill>
                <a:latin typeface="IBM Plex Sans Light" panose="020B0403050203000203" pitchFamily="34" charset="0"/>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385200"/>
            <a:ext cx="11049000" cy="5335587"/>
          </a:xfrm>
          <a:prstGeom prst="rect">
            <a:avLst/>
          </a:prstGeom>
        </p:spPr>
        <p:txBody>
          <a:bodyPr/>
          <a:lstStyle>
            <a:lvl1pPr>
              <a:lnSpc>
                <a:spcPct val="100000"/>
              </a:lnSpc>
              <a:spcBef>
                <a:spcPts val="0"/>
              </a:spcBef>
              <a:defRPr sz="8600" b="0" i="0">
                <a:solidFill>
                  <a:schemeClr val="tx1"/>
                </a:solidFill>
                <a:latin typeface="IBM Plex Sans Light" panose="020B0403050203000203" pitchFamily="34" charset="0"/>
              </a:defRPr>
            </a:lvl1pPr>
            <a:lvl2pPr marL="327600" indent="-327600">
              <a:lnSpc>
                <a:spcPct val="100000"/>
              </a:lnSpc>
              <a:spcBef>
                <a:spcPts val="0"/>
              </a:spcBef>
              <a:defRPr sz="8600" b="0" i="0">
                <a:solidFill>
                  <a:schemeClr val="tx1"/>
                </a:solidFill>
                <a:latin typeface="IBM Plex Sans Light" panose="020B0403050203000203" pitchFamily="34" charset="0"/>
              </a:defRPr>
            </a:lvl2pPr>
            <a:lvl3pPr marL="658800" indent="-327600">
              <a:lnSpc>
                <a:spcPct val="100000"/>
              </a:lnSpc>
              <a:spcBef>
                <a:spcPts val="0"/>
              </a:spcBef>
              <a:defRPr sz="8600" b="0" i="0">
                <a:solidFill>
                  <a:schemeClr val="tx1"/>
                </a:solidFill>
                <a:latin typeface="IBM Plex Sans Light" panose="020B0403050203000203" pitchFamily="34" charset="0"/>
              </a:defRPr>
            </a:lvl3pPr>
            <a:lvl4pPr marL="986400" indent="-327600">
              <a:lnSpc>
                <a:spcPct val="100000"/>
              </a:lnSpc>
              <a:spcBef>
                <a:spcPts val="0"/>
              </a:spcBef>
              <a:defRPr sz="8600" b="0" i="0">
                <a:solidFill>
                  <a:schemeClr val="tx1"/>
                </a:solidFill>
                <a:latin typeface="IBM Plex Sans Light" panose="020B0403050203000203" pitchFamily="34" charset="0"/>
              </a:defRPr>
            </a:lvl4pPr>
            <a:lvl5pPr>
              <a:lnSpc>
                <a:spcPct val="100000"/>
              </a:lnSpc>
              <a:spcBef>
                <a:spcPts val="0"/>
              </a:spcBef>
              <a:defRPr sz="8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a:prstGeom prst="rect">
            <a:avLst/>
          </a:prstGeom>
        </p:spPr>
        <p:txBody>
          <a:bodyPr/>
          <a:lstStyle>
            <a:lvl1pPr>
              <a:lnSpc>
                <a:spcPct val="100000"/>
              </a:lnSpc>
              <a:defRPr sz="8600" b="0" i="0">
                <a:solidFill>
                  <a:schemeClr val="accent1"/>
                </a:solidFill>
                <a:latin typeface="IBM Plex Sans Light" panose="020B0403050203000203" pitchFamily="34" charset="0"/>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a:prstGeom prst="rect">
            <a:avLst/>
          </a:prstGeom>
        </p:spPr>
        <p:txBody>
          <a:bodyPr/>
          <a:lstStyle>
            <a:lvl1pPr>
              <a:lnSpc>
                <a:spcPct val="100000"/>
              </a:lnSpc>
              <a:spcBef>
                <a:spcPts val="0"/>
              </a:spcBef>
              <a:defRPr sz="8600" b="0" i="0">
                <a:solidFill>
                  <a:schemeClr val="tx1"/>
                </a:solidFill>
                <a:latin typeface="IBM Plex Sans Light" panose="020B0403050203000203" pitchFamily="34" charset="0"/>
              </a:defRPr>
            </a:lvl1pPr>
            <a:lvl2pPr marL="327600" indent="-327600">
              <a:lnSpc>
                <a:spcPct val="100000"/>
              </a:lnSpc>
              <a:spcBef>
                <a:spcPts val="0"/>
              </a:spcBef>
              <a:defRPr sz="8600" b="0" i="0">
                <a:solidFill>
                  <a:schemeClr val="tx1"/>
                </a:solidFill>
                <a:latin typeface="IBM Plex Sans Light" panose="020B0403050203000203" pitchFamily="34" charset="0"/>
              </a:defRPr>
            </a:lvl2pPr>
            <a:lvl3pPr marL="658800" indent="-327600">
              <a:lnSpc>
                <a:spcPct val="100000"/>
              </a:lnSpc>
              <a:spcBef>
                <a:spcPts val="0"/>
              </a:spcBef>
              <a:defRPr sz="8600" b="0" i="0">
                <a:solidFill>
                  <a:schemeClr val="tx1"/>
                </a:solidFill>
                <a:latin typeface="IBM Plex Sans Light" panose="020B0403050203000203" pitchFamily="34" charset="0"/>
              </a:defRPr>
            </a:lvl3pPr>
            <a:lvl4pPr marL="986400" indent="-327600">
              <a:lnSpc>
                <a:spcPct val="100000"/>
              </a:lnSpc>
              <a:spcBef>
                <a:spcPts val="0"/>
              </a:spcBef>
              <a:defRPr sz="8600" b="0" i="0">
                <a:solidFill>
                  <a:schemeClr val="tx1"/>
                </a:solidFill>
                <a:latin typeface="IBM Plex Sans Light" panose="020B0403050203000203" pitchFamily="34" charset="0"/>
              </a:defRPr>
            </a:lvl4pPr>
            <a:lvl5pPr>
              <a:lnSpc>
                <a:spcPct val="100000"/>
              </a:lnSpc>
              <a:spcBef>
                <a:spcPts val="0"/>
              </a:spcBef>
              <a:defRPr sz="8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377476443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ta, 3 callouts, horizontal">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385200"/>
            <a:ext cx="4951413" cy="2859087"/>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385200"/>
            <a:ext cx="4949825" cy="28590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a:prstGeom prst="rect">
            <a:avLst/>
          </a:prstGeom>
        </p:spPr>
        <p:txBody>
          <a:bodyPr anchor="b"/>
          <a:lstStyle>
            <a:lvl1pPr>
              <a:lnSpc>
                <a:spcPct val="100000"/>
              </a:lnSpc>
              <a:spcBef>
                <a:spcPts val="0"/>
              </a:spcBef>
              <a:defRPr sz="1600" b="0" i="0">
                <a:solidFill>
                  <a:schemeClr val="tx1"/>
                </a:solidFill>
                <a:latin typeface="IBM Plex Sans Light" panose="020B0403050203000203" pitchFamily="34" charset="0"/>
              </a:defRPr>
            </a:lvl1pPr>
            <a:lvl2pPr>
              <a:lnSpc>
                <a:spcPct val="100000"/>
              </a:lnSpc>
              <a:spcBef>
                <a:spcPts val="0"/>
              </a:spcBef>
              <a:defRPr sz="1600" b="0" i="0">
                <a:solidFill>
                  <a:schemeClr val="tx1"/>
                </a:solidFill>
                <a:latin typeface="IBM Plex Sans Light" panose="020B0403050203000203" pitchFamily="34" charset="0"/>
              </a:defRPr>
            </a:lvl2pPr>
            <a:lvl3pPr>
              <a:lnSpc>
                <a:spcPct val="100000"/>
              </a:lnSpc>
              <a:spcBef>
                <a:spcPts val="0"/>
              </a:spcBef>
              <a:defRPr sz="1600" b="0" i="0">
                <a:solidFill>
                  <a:schemeClr val="tx1"/>
                </a:solidFill>
                <a:latin typeface="IBM Plex Sans Light" panose="020B0403050203000203" pitchFamily="34" charset="0"/>
              </a:defRPr>
            </a:lvl3pPr>
            <a:lvl4pPr>
              <a:lnSpc>
                <a:spcPct val="100000"/>
              </a:lnSpc>
              <a:spcBef>
                <a:spcPts val="0"/>
              </a:spcBef>
              <a:defRPr sz="1600" b="0" i="0">
                <a:solidFill>
                  <a:schemeClr val="tx1"/>
                </a:solidFill>
                <a:latin typeface="IBM Plex Sans Light" panose="020B04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385200"/>
            <a:ext cx="7620000" cy="2859087"/>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187952"/>
            <a:ext cx="7620000" cy="285750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403336"/>
            <a:ext cx="7620000" cy="285750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3656111609"/>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4 columns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4" name="Text Placeholder 6">
            <a:extLst>
              <a:ext uri="{FF2B5EF4-FFF2-40B4-BE49-F238E27FC236}">
                <a16:creationId xmlns:a16="http://schemas.microsoft.com/office/drawing/2014/main" id="{B303799C-055C-81A5-3E36-D78912AA66DA}"/>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297B3A71-6FB0-4C14-4695-68801FBBBEA7}"/>
              </a:ext>
            </a:extLst>
          </p:cNvPr>
          <p:cNvSpPr>
            <a:spLocks noGrp="1"/>
          </p:cNvSpPr>
          <p:nvPr>
            <p:ph type="body" sz="quarter" idx="19"/>
          </p:nvPr>
        </p:nvSpPr>
        <p:spPr>
          <a:xfrm>
            <a:off x="720724"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C1273EB-3A3E-B282-A619-1D6FB102B117}"/>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20367260-BF8E-C847-2296-4EAD779F010E}"/>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61313497"/>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4 columns, short divi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385200"/>
            <a:ext cx="4956175" cy="1525587"/>
          </a:xfrm>
          <a:prstGeom prst="rect">
            <a:avLst/>
          </a:prstGeom>
        </p:spPr>
        <p:txBody>
          <a:bodyPr/>
          <a:lstStyle>
            <a:lvl1pPr>
              <a:lnSpc>
                <a:spcPct val="100000"/>
              </a:lnSpc>
              <a:spcBef>
                <a:spcPts val="0"/>
              </a:spcBef>
              <a:defRPr sz="2000" b="0" i="0">
                <a:solidFill>
                  <a:schemeClr val="tx1"/>
                </a:solidFill>
                <a:latin typeface="IBM Plex Sans Light" panose="020B0403050203000203" pitchFamily="34" charset="0"/>
              </a:defRPr>
            </a:lvl1pPr>
            <a:lvl2pPr marL="182880" indent="-182880">
              <a:lnSpc>
                <a:spcPct val="100000"/>
              </a:lnSpc>
              <a:spcBef>
                <a:spcPts val="0"/>
              </a:spcBef>
              <a:defRPr sz="2000" b="0" i="0">
                <a:solidFill>
                  <a:schemeClr val="tx1"/>
                </a:solidFill>
                <a:latin typeface="IBM Plex Sans Light" panose="020B0403050203000203" pitchFamily="34" charset="0"/>
              </a:defRPr>
            </a:lvl2pPr>
            <a:lvl3pPr marL="365760" indent="-182880">
              <a:lnSpc>
                <a:spcPct val="100000"/>
              </a:lnSpc>
              <a:spcBef>
                <a:spcPts val="0"/>
              </a:spcBef>
              <a:defRPr sz="2000" b="0" i="0">
                <a:solidFill>
                  <a:schemeClr val="tx1"/>
                </a:solidFill>
                <a:latin typeface="IBM Plex Sans Light" panose="020B0403050203000203" pitchFamily="34" charset="0"/>
              </a:defRPr>
            </a:lvl3pPr>
            <a:lvl4pPr marL="548640" indent="-182880">
              <a:lnSpc>
                <a:spcPct val="100000"/>
              </a:lnSpc>
              <a:spcBef>
                <a:spcPts val="0"/>
              </a:spcBef>
              <a:defRPr sz="2000" b="0" i="0">
                <a:solidFill>
                  <a:schemeClr val="tx1"/>
                </a:solidFill>
                <a:latin typeface="IBM Plex Sans Light" panose="020B04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13" name="Text Placeholder 6">
            <a:extLst>
              <a:ext uri="{FF2B5EF4-FFF2-40B4-BE49-F238E27FC236}">
                <a16:creationId xmlns:a16="http://schemas.microsoft.com/office/drawing/2014/main" id="{4E03333F-C9F4-9C57-BAAE-A49EA523AFB5}"/>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CF3321C6-7CF8-EF30-4736-48A201B09471}"/>
              </a:ext>
            </a:extLst>
          </p:cNvPr>
          <p:cNvSpPr>
            <a:spLocks noGrp="1"/>
          </p:cNvSpPr>
          <p:nvPr>
            <p:ph type="body" sz="quarter" idx="19"/>
          </p:nvPr>
        </p:nvSpPr>
        <p:spPr>
          <a:xfrm>
            <a:off x="720724"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AC67FA0E-EA85-0950-FCC7-3F6BF1A74144}"/>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0EE67605-D889-6D38-2F1B-DF58E809AC59}"/>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5231023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2" indent="-256032">
              <a:lnSpc>
                <a:spcPct val="100000"/>
              </a:lnSpc>
              <a:spcBef>
                <a:spcPts val="0"/>
              </a:spcBef>
              <a:defRPr sz="4400" b="0" i="0">
                <a:solidFill>
                  <a:schemeClr val="tx1"/>
                </a:solidFill>
                <a:latin typeface="IBM Plex Sans Light" panose="020B0403050203000203" pitchFamily="34" charset="0"/>
              </a:defRPr>
            </a:lvl2pPr>
            <a:lvl3pPr marL="512064" indent="-256032">
              <a:lnSpc>
                <a:spcPct val="100000"/>
              </a:lnSpc>
              <a:spcBef>
                <a:spcPts val="0"/>
              </a:spcBef>
              <a:defRPr sz="4400" b="0" i="0">
                <a:solidFill>
                  <a:schemeClr val="tx1"/>
                </a:solidFill>
                <a:latin typeface="IBM Plex Sans Light" panose="020B0403050203000203" pitchFamily="34" charset="0"/>
              </a:defRPr>
            </a:lvl3pPr>
            <a:lvl4pPr marL="768096" indent="-256032">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2" indent="-256032">
              <a:lnSpc>
                <a:spcPct val="100000"/>
              </a:lnSpc>
              <a:spcBef>
                <a:spcPts val="0"/>
              </a:spcBef>
              <a:defRPr sz="4400" b="0" i="0">
                <a:solidFill>
                  <a:schemeClr val="tx1"/>
                </a:solidFill>
                <a:latin typeface="IBM Plex Sans Light" panose="020B0403050203000203" pitchFamily="34" charset="0"/>
              </a:defRPr>
            </a:lvl2pPr>
            <a:lvl3pPr marL="512064" indent="-256032">
              <a:lnSpc>
                <a:spcPct val="100000"/>
              </a:lnSpc>
              <a:spcBef>
                <a:spcPts val="0"/>
              </a:spcBef>
              <a:defRPr sz="4400" b="0" i="0">
                <a:solidFill>
                  <a:schemeClr val="tx1"/>
                </a:solidFill>
                <a:latin typeface="IBM Plex Sans Light" panose="020B0403050203000203" pitchFamily="34" charset="0"/>
              </a:defRPr>
            </a:lvl3pPr>
            <a:lvl4pPr marL="768096" indent="-256032">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2" indent="-256032">
              <a:lnSpc>
                <a:spcPct val="100000"/>
              </a:lnSpc>
              <a:spcBef>
                <a:spcPts val="0"/>
              </a:spcBef>
              <a:defRPr sz="4400" b="0" i="0">
                <a:solidFill>
                  <a:schemeClr val="tx1"/>
                </a:solidFill>
                <a:latin typeface="IBM Plex Sans Light" panose="020B0403050203000203" pitchFamily="34" charset="0"/>
              </a:defRPr>
            </a:lvl2pPr>
            <a:lvl3pPr marL="512064" indent="-256032">
              <a:lnSpc>
                <a:spcPct val="100000"/>
              </a:lnSpc>
              <a:spcBef>
                <a:spcPts val="0"/>
              </a:spcBef>
              <a:defRPr sz="4400" b="0" i="0">
                <a:solidFill>
                  <a:schemeClr val="tx1"/>
                </a:solidFill>
                <a:latin typeface="IBM Plex Sans Light" panose="020B0403050203000203" pitchFamily="34" charset="0"/>
              </a:defRPr>
            </a:lvl3pPr>
            <a:lvl4pPr marL="768096" indent="-256032">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16" name="Text Placeholder 6">
            <a:extLst>
              <a:ext uri="{FF2B5EF4-FFF2-40B4-BE49-F238E27FC236}">
                <a16:creationId xmlns:a16="http://schemas.microsoft.com/office/drawing/2014/main" id="{F4F49B39-EB32-770F-5644-D3D938710775}"/>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5D25B5E4-5513-DB6F-04BF-4A2A85E85763}"/>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EC86775E-92B8-3897-2210-2993F34BA628}"/>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99707034"/>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385200"/>
            <a:ext cx="4949825" cy="2097087"/>
          </a:xfrm>
        </p:spPr>
        <p:txBody>
          <a:bodyPr/>
          <a:lstStyle>
            <a:lvl1pPr>
              <a:lnSpc>
                <a:spcPct val="100000"/>
              </a:lnSpc>
              <a:defRPr sz="28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a:prstGeom prst="rect">
            <a:avLst/>
          </a:prstGeom>
        </p:spPr>
        <p:txBody>
          <a:bodyPr/>
          <a:lstStyle>
            <a:lvl1pPr>
              <a:lnSpc>
                <a:spcPct val="100000"/>
              </a:lnSpc>
              <a:spcBef>
                <a:spcPts val="0"/>
              </a:spcBef>
              <a:defRPr sz="6400" b="0" i="0">
                <a:solidFill>
                  <a:schemeClr val="tx1"/>
                </a:solidFill>
                <a:latin typeface="IBM Plex Sans Light" panose="020B0403050203000203" pitchFamily="34" charset="0"/>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3" name="Text Placeholder 6">
            <a:extLst>
              <a:ext uri="{FF2B5EF4-FFF2-40B4-BE49-F238E27FC236}">
                <a16:creationId xmlns:a16="http://schemas.microsoft.com/office/drawing/2014/main" id="{DCEA9C7F-1CB2-B0B0-AE4C-171B0AFC6E26}"/>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2F4D72D8-0638-1E42-6480-21D9CF7A440E}"/>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D6DDCC2C-4DA8-F28F-9BBF-ACD120C05B48}"/>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9589940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IBM Plex Sans Light" panose="020B0403050203000203" pitchFamily="34" charset="0"/>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6">
            <a:extLst>
              <a:ext uri="{FF2B5EF4-FFF2-40B4-BE49-F238E27FC236}">
                <a16:creationId xmlns:a16="http://schemas.microsoft.com/office/drawing/2014/main" id="{5314509F-3705-A705-C5B3-FA435C246A22}"/>
              </a:ext>
            </a:extLst>
          </p:cNvPr>
          <p:cNvSpPr>
            <a:spLocks noGrp="1"/>
          </p:cNvSpPr>
          <p:nvPr>
            <p:ph type="body" sz="quarter" idx="10"/>
          </p:nvPr>
        </p:nvSpPr>
        <p:spPr>
          <a:xfrm>
            <a:off x="560959" y="12096093"/>
            <a:ext cx="4953000" cy="1143000"/>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3F264794-39E6-B78D-2E92-D8D02F9188BC}"/>
              </a:ext>
            </a:extLst>
          </p:cNvPr>
          <p:cNvSpPr>
            <a:spLocks noGrp="1"/>
          </p:cNvSpPr>
          <p:nvPr>
            <p:ph type="body" sz="quarter" idx="14"/>
          </p:nvPr>
        </p:nvSpPr>
        <p:spPr>
          <a:xfrm>
            <a:off x="6656388" y="12001501"/>
            <a:ext cx="4953000" cy="1237592"/>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98670438"/>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1 wide colum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2"/>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6" y="384048"/>
            <a:ext cx="4956175" cy="1141412"/>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dirty="0"/>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2" name="Text Placeholder 6">
            <a:extLst>
              <a:ext uri="{FF2B5EF4-FFF2-40B4-BE49-F238E27FC236}">
                <a16:creationId xmlns:a16="http://schemas.microsoft.com/office/drawing/2014/main" id="{AD98038E-FA9A-2E7F-DE4F-45D37F116DFD}"/>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ext Placeholder 6">
            <a:extLst>
              <a:ext uri="{FF2B5EF4-FFF2-40B4-BE49-F238E27FC236}">
                <a16:creationId xmlns:a16="http://schemas.microsoft.com/office/drawing/2014/main" id="{2B3FDBEC-0A0D-82A4-F347-00CE8AD711B9}"/>
              </a:ext>
            </a:extLst>
          </p:cNvPr>
          <p:cNvSpPr>
            <a:spLocks noGrp="1"/>
          </p:cNvSpPr>
          <p:nvPr>
            <p:ph type="body" sz="quarter" idx="21"/>
          </p:nvPr>
        </p:nvSpPr>
        <p:spPr>
          <a:xfrm>
            <a:off x="12739220" y="3429000"/>
            <a:ext cx="10183842"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53649678"/>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2 wid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2" y="385200"/>
            <a:ext cx="7424927" cy="1906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Text Placeholder 6">
            <a:extLst>
              <a:ext uri="{FF2B5EF4-FFF2-40B4-BE49-F238E27FC236}">
                <a16:creationId xmlns:a16="http://schemas.microsoft.com/office/drawing/2014/main" id="{5377FA90-E771-AC82-090E-6FBBAE2633AB}"/>
              </a:ext>
            </a:extLst>
          </p:cNvPr>
          <p:cNvSpPr>
            <a:spLocks noGrp="1"/>
          </p:cNvSpPr>
          <p:nvPr>
            <p:ph type="body" sz="quarter" idx="20"/>
          </p:nvPr>
        </p:nvSpPr>
        <p:spPr>
          <a:xfrm>
            <a:off x="12739220" y="3429000"/>
            <a:ext cx="10183842" cy="85724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3C39AE1-8603-84DA-CC2F-0C36A1C9D153}"/>
              </a:ext>
            </a:extLst>
          </p:cNvPr>
          <p:cNvSpPr>
            <a:spLocks noGrp="1"/>
          </p:cNvSpPr>
          <p:nvPr>
            <p:ph type="body" sz="quarter" idx="21"/>
          </p:nvPr>
        </p:nvSpPr>
        <p:spPr>
          <a:xfrm>
            <a:off x="576072" y="3429000"/>
            <a:ext cx="10183842" cy="85724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874945124"/>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2 column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4048"/>
            <a:ext cx="11045825" cy="4573587"/>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Text Placeholder 6">
            <a:extLst>
              <a:ext uri="{FF2B5EF4-FFF2-40B4-BE49-F238E27FC236}">
                <a16:creationId xmlns:a16="http://schemas.microsoft.com/office/drawing/2014/main" id="{A3A4153E-E96A-682A-6ADB-86D8329C1B21}"/>
              </a:ext>
            </a:extLst>
          </p:cNvPr>
          <p:cNvSpPr>
            <a:spLocks noGrp="1"/>
          </p:cNvSpPr>
          <p:nvPr>
            <p:ph type="body" sz="quarter" idx="10"/>
          </p:nvPr>
        </p:nvSpPr>
        <p:spPr>
          <a:xfrm>
            <a:off x="12775460" y="384044"/>
            <a:ext cx="4963923" cy="11431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AA778F7-DDE5-2F6E-F5FA-F5B0F120E06A}"/>
              </a:ext>
            </a:extLst>
          </p:cNvPr>
          <p:cNvSpPr>
            <a:spLocks noGrp="1"/>
          </p:cNvSpPr>
          <p:nvPr>
            <p:ph type="body" sz="quarter" idx="20"/>
          </p:nvPr>
        </p:nvSpPr>
        <p:spPr>
          <a:xfrm>
            <a:off x="18847180" y="384045"/>
            <a:ext cx="4963923" cy="114315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59821703"/>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2 column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5200"/>
            <a:ext cx="4953000" cy="4573587"/>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6" name="Text Placeholder 6">
            <a:extLst>
              <a:ext uri="{FF2B5EF4-FFF2-40B4-BE49-F238E27FC236}">
                <a16:creationId xmlns:a16="http://schemas.microsoft.com/office/drawing/2014/main" id="{138C4317-85BF-2C36-29AD-9974CF6DE93C}"/>
              </a:ext>
            </a:extLst>
          </p:cNvPr>
          <p:cNvSpPr>
            <a:spLocks noGrp="1"/>
          </p:cNvSpPr>
          <p:nvPr>
            <p:ph type="body" sz="quarter" idx="10"/>
          </p:nvPr>
        </p:nvSpPr>
        <p:spPr>
          <a:xfrm>
            <a:off x="12775460" y="384044"/>
            <a:ext cx="4963923" cy="11431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11D0A98E-CDEF-685C-25C7-E4EA3AFDCDFD}"/>
              </a:ext>
            </a:extLst>
          </p:cNvPr>
          <p:cNvSpPr>
            <a:spLocks noGrp="1"/>
          </p:cNvSpPr>
          <p:nvPr>
            <p:ph type="body" sz="quarter" idx="20"/>
          </p:nvPr>
        </p:nvSpPr>
        <p:spPr>
          <a:xfrm>
            <a:off x="18847180" y="384045"/>
            <a:ext cx="4963923" cy="114315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0495605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4048"/>
            <a:ext cx="11039476" cy="4573587"/>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1" name="Text Placeholder 6">
            <a:extLst>
              <a:ext uri="{FF2B5EF4-FFF2-40B4-BE49-F238E27FC236}">
                <a16:creationId xmlns:a16="http://schemas.microsoft.com/office/drawing/2014/main" id="{4401EF50-EF95-0C87-38FD-2E0B9FD3E33F}"/>
              </a:ext>
            </a:extLst>
          </p:cNvPr>
          <p:cNvSpPr>
            <a:spLocks noGrp="1"/>
          </p:cNvSpPr>
          <p:nvPr>
            <p:ph type="body" sz="quarter" idx="10"/>
          </p:nvPr>
        </p:nvSpPr>
        <p:spPr>
          <a:xfrm>
            <a:off x="12787780" y="3429000"/>
            <a:ext cx="4963923" cy="85724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A7715D83-2EB0-631E-31DF-DAE49EE10509}"/>
              </a:ext>
            </a:extLst>
          </p:cNvPr>
          <p:cNvSpPr>
            <a:spLocks noGrp="1"/>
          </p:cNvSpPr>
          <p:nvPr>
            <p:ph type="body" sz="quarter" idx="21"/>
          </p:nvPr>
        </p:nvSpPr>
        <p:spPr>
          <a:xfrm>
            <a:off x="18859500" y="3429002"/>
            <a:ext cx="4963923" cy="8572498"/>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72EE4CB5-8991-123D-EBF8-1ED34CC50FE6}"/>
              </a:ext>
            </a:extLst>
          </p:cNvPr>
          <p:cNvSpPr>
            <a:spLocks noGrp="1"/>
          </p:cNvSpPr>
          <p:nvPr>
            <p:ph type="body" sz="quarter" idx="22"/>
          </p:nvPr>
        </p:nvSpPr>
        <p:spPr>
          <a:xfrm>
            <a:off x="12787780" y="384048"/>
            <a:ext cx="4963923" cy="1525587"/>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14ACB30C-F320-75FA-F4BC-8A4103FF2F36}"/>
              </a:ext>
            </a:extLst>
          </p:cNvPr>
          <p:cNvSpPr>
            <a:spLocks noGrp="1"/>
          </p:cNvSpPr>
          <p:nvPr>
            <p:ph type="body" sz="quarter" idx="23"/>
          </p:nvPr>
        </p:nvSpPr>
        <p:spPr>
          <a:xfrm>
            <a:off x="18847180" y="384048"/>
            <a:ext cx="4963923" cy="1525587"/>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7170831"/>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5200"/>
            <a:ext cx="4949826" cy="4573587"/>
          </a:xfrm>
        </p:spPr>
        <p:txBody>
          <a:bodyPr rIns="0"/>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7" name="Text Placeholder 6">
            <a:extLst>
              <a:ext uri="{FF2B5EF4-FFF2-40B4-BE49-F238E27FC236}">
                <a16:creationId xmlns:a16="http://schemas.microsoft.com/office/drawing/2014/main" id="{C320D13A-B2E3-8109-F9A4-70AB45A14B5D}"/>
              </a:ext>
            </a:extLst>
          </p:cNvPr>
          <p:cNvSpPr>
            <a:spLocks noGrp="1"/>
          </p:cNvSpPr>
          <p:nvPr>
            <p:ph type="body" sz="quarter" idx="10"/>
          </p:nvPr>
        </p:nvSpPr>
        <p:spPr>
          <a:xfrm>
            <a:off x="12787780" y="3429000"/>
            <a:ext cx="4963923" cy="8572499"/>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974BDB94-1ECF-14DA-1C2A-F289E665E08B}"/>
              </a:ext>
            </a:extLst>
          </p:cNvPr>
          <p:cNvSpPr>
            <a:spLocks noGrp="1"/>
          </p:cNvSpPr>
          <p:nvPr>
            <p:ph type="body" sz="quarter" idx="21"/>
          </p:nvPr>
        </p:nvSpPr>
        <p:spPr>
          <a:xfrm>
            <a:off x="18859500" y="3429002"/>
            <a:ext cx="4963923" cy="8572498"/>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Text Placeholder 6">
            <a:extLst>
              <a:ext uri="{FF2B5EF4-FFF2-40B4-BE49-F238E27FC236}">
                <a16:creationId xmlns:a16="http://schemas.microsoft.com/office/drawing/2014/main" id="{D6E55AA2-DCD0-9227-A831-24FD27E4CB54}"/>
              </a:ext>
            </a:extLst>
          </p:cNvPr>
          <p:cNvSpPr>
            <a:spLocks noGrp="1"/>
          </p:cNvSpPr>
          <p:nvPr>
            <p:ph type="body" sz="quarter" idx="22"/>
          </p:nvPr>
        </p:nvSpPr>
        <p:spPr>
          <a:xfrm>
            <a:off x="12787780" y="384048"/>
            <a:ext cx="4963923" cy="1525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08FF2718-83A0-A416-2862-0D7439636230}"/>
              </a:ext>
            </a:extLst>
          </p:cNvPr>
          <p:cNvSpPr>
            <a:spLocks noGrp="1"/>
          </p:cNvSpPr>
          <p:nvPr>
            <p:ph type="body" sz="quarter" idx="23"/>
          </p:nvPr>
        </p:nvSpPr>
        <p:spPr>
          <a:xfrm>
            <a:off x="18847180" y="384048"/>
            <a:ext cx="4963923" cy="1525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2924075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3"/>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1141412"/>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dirty="0"/>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1216152" cy="121446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6" name="Text Placeholder 6">
            <a:extLst>
              <a:ext uri="{FF2B5EF4-FFF2-40B4-BE49-F238E27FC236}">
                <a16:creationId xmlns:a16="http://schemas.microsoft.com/office/drawing/2014/main" id="{C6703E2E-EBF0-C866-7278-E844AFCB3A5F}"/>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BD2030D9-4E2C-5A41-AC60-E9DAA791E354}"/>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2473B493-1BC7-D878-AEAA-C60A2D67B762}"/>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3341252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0" name="Text Placeholder 6">
            <a:extLst>
              <a:ext uri="{FF2B5EF4-FFF2-40B4-BE49-F238E27FC236}">
                <a16:creationId xmlns:a16="http://schemas.microsoft.com/office/drawing/2014/main" id="{FE4E8AF0-4192-FB86-9702-8592B301CAB8}"/>
              </a:ext>
            </a:extLst>
          </p:cNvPr>
          <p:cNvSpPr>
            <a:spLocks noGrp="1"/>
          </p:cNvSpPr>
          <p:nvPr>
            <p:ph type="body" sz="quarter" idx="22"/>
          </p:nvPr>
        </p:nvSpPr>
        <p:spPr>
          <a:xfrm>
            <a:off x="560577" y="2456592"/>
            <a:ext cx="6670675" cy="3067904"/>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B5744FFC-849B-8FBD-FF73-B21942BA087F}"/>
              </a:ext>
            </a:extLst>
          </p:cNvPr>
          <p:cNvSpPr>
            <a:spLocks noGrp="1"/>
          </p:cNvSpPr>
          <p:nvPr>
            <p:ph type="body" sz="quarter" idx="23"/>
          </p:nvPr>
        </p:nvSpPr>
        <p:spPr>
          <a:xfrm>
            <a:off x="12763500" y="2456592"/>
            <a:ext cx="6670675" cy="3067901"/>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70A13E8E-060C-6E01-AB11-41A2190116B1}"/>
              </a:ext>
            </a:extLst>
          </p:cNvPr>
          <p:cNvSpPr>
            <a:spLocks noGrp="1"/>
          </p:cNvSpPr>
          <p:nvPr>
            <p:ph type="body" sz="quarter" idx="24"/>
          </p:nvPr>
        </p:nvSpPr>
        <p:spPr>
          <a:xfrm>
            <a:off x="576073" y="8362096"/>
            <a:ext cx="6670675" cy="3067897"/>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3277838E-5792-202A-65F5-342AF0992EF8}"/>
              </a:ext>
            </a:extLst>
          </p:cNvPr>
          <p:cNvSpPr>
            <a:spLocks noGrp="1"/>
          </p:cNvSpPr>
          <p:nvPr>
            <p:ph type="body" sz="quarter" idx="25"/>
          </p:nvPr>
        </p:nvSpPr>
        <p:spPr>
          <a:xfrm>
            <a:off x="12778996" y="8362096"/>
            <a:ext cx="6670675" cy="3067892"/>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8049638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xes, 4 stacked,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385200"/>
            <a:ext cx="4956175" cy="1141412"/>
          </a:xfrm>
          <a:prstGeom prst="rect">
            <a:avLst/>
          </a:prstGeom>
        </p:spPr>
        <p:txBody>
          <a:bodyPr/>
          <a:lstStyle>
            <a:lvl1pPr>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4FBB383F-F59D-AEC8-4D6C-AC28926B09FF}"/>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6053B001-EDB1-FA28-FFB0-F41FF2D33138}"/>
              </a:ext>
            </a:extLst>
          </p:cNvPr>
          <p:cNvSpPr>
            <a:spLocks noGrp="1"/>
          </p:cNvSpPr>
          <p:nvPr>
            <p:ph type="body" sz="quarter" idx="22"/>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CD8F0E9F-03CA-D8CD-75A1-CB650A81E996}"/>
              </a:ext>
            </a:extLst>
          </p:cNvPr>
          <p:cNvSpPr>
            <a:spLocks noGrp="1"/>
          </p:cNvSpPr>
          <p:nvPr>
            <p:ph type="body" sz="quarter" idx="23"/>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6">
            <a:extLst>
              <a:ext uri="{FF2B5EF4-FFF2-40B4-BE49-F238E27FC236}">
                <a16:creationId xmlns:a16="http://schemas.microsoft.com/office/drawing/2014/main" id="{F16D24DB-6F94-3A9D-70FD-B96C2E9E8DB4}"/>
              </a:ext>
            </a:extLst>
          </p:cNvPr>
          <p:cNvSpPr>
            <a:spLocks noGrp="1"/>
          </p:cNvSpPr>
          <p:nvPr>
            <p:ph type="body" sz="quarter" idx="24"/>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0433241"/>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xes, 4 stacked,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2276856"/>
          </a:xfrm>
        </p:spPr>
        <p:txBody>
          <a:bodyPr rIns="457200"/>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385200"/>
            <a:ext cx="4956175" cy="448056"/>
          </a:xfrm>
          <a:prstGeom prst="rect">
            <a:avLst/>
          </a:prstGeom>
        </p:spPr>
        <p:txBody>
          <a:bodyPr/>
          <a:lstStyle>
            <a:lvl1pPr>
              <a:lnSpc>
                <a:spcPct val="100000"/>
              </a:lnSpc>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9181061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la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b="0" i="0">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2224878651"/>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xes, 4 horizontal,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5200"/>
            <a:ext cx="4956175" cy="4573587"/>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7" name="Text Placeholder 6">
            <a:extLst>
              <a:ext uri="{FF2B5EF4-FFF2-40B4-BE49-F238E27FC236}">
                <a16:creationId xmlns:a16="http://schemas.microsoft.com/office/drawing/2014/main" id="{3E32141B-6D8C-ADDD-8D24-D2B360381383}"/>
              </a:ext>
            </a:extLst>
          </p:cNvPr>
          <p:cNvSpPr>
            <a:spLocks noGrp="1"/>
          </p:cNvSpPr>
          <p:nvPr>
            <p:ph type="body" sz="quarter" idx="23"/>
          </p:nvPr>
        </p:nvSpPr>
        <p:spPr>
          <a:xfrm>
            <a:off x="1272802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7DBD6A3D-FB96-6A97-1F58-F61F03D37691}"/>
              </a:ext>
            </a:extLst>
          </p:cNvPr>
          <p:cNvSpPr>
            <a:spLocks noGrp="1"/>
          </p:cNvSpPr>
          <p:nvPr>
            <p:ph type="body" sz="quarter" idx="24"/>
          </p:nvPr>
        </p:nvSpPr>
        <p:spPr>
          <a:xfrm>
            <a:off x="1879974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B54BA88F-5BD8-839D-33E8-DAC02350ACA1}"/>
              </a:ext>
            </a:extLst>
          </p:cNvPr>
          <p:cNvSpPr>
            <a:spLocks noGrp="1"/>
          </p:cNvSpPr>
          <p:nvPr>
            <p:ph type="body" sz="quarter" idx="25"/>
          </p:nvPr>
        </p:nvSpPr>
        <p:spPr>
          <a:xfrm>
            <a:off x="560577" y="6656832"/>
            <a:ext cx="4963923" cy="533425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BCA7C7E-4E8C-6B73-007A-21635527B083}"/>
              </a:ext>
            </a:extLst>
          </p:cNvPr>
          <p:cNvSpPr>
            <a:spLocks noGrp="1"/>
          </p:cNvSpPr>
          <p:nvPr>
            <p:ph type="body" sz="quarter" idx="26"/>
          </p:nvPr>
        </p:nvSpPr>
        <p:spPr>
          <a:xfrm>
            <a:off x="6632297"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54362297"/>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xes, 4 horizontal,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8"/>
            <a:ext cx="11050589" cy="4573587"/>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34340CDF-396E-8FEA-9F33-A868AEB7DE6A}"/>
              </a:ext>
            </a:extLst>
          </p:cNvPr>
          <p:cNvSpPr>
            <a:spLocks noGrp="1"/>
          </p:cNvSpPr>
          <p:nvPr>
            <p:ph type="body" sz="quarter" idx="23"/>
          </p:nvPr>
        </p:nvSpPr>
        <p:spPr>
          <a:xfrm>
            <a:off x="1272802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F04B77E5-DBD6-E6DD-D620-C878361A7BB4}"/>
              </a:ext>
            </a:extLst>
          </p:cNvPr>
          <p:cNvSpPr>
            <a:spLocks noGrp="1"/>
          </p:cNvSpPr>
          <p:nvPr>
            <p:ph type="body" sz="quarter" idx="24"/>
          </p:nvPr>
        </p:nvSpPr>
        <p:spPr>
          <a:xfrm>
            <a:off x="1879974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AC83D79D-159D-684B-A0A2-E6DD61C3A503}"/>
              </a:ext>
            </a:extLst>
          </p:cNvPr>
          <p:cNvSpPr>
            <a:spLocks noGrp="1"/>
          </p:cNvSpPr>
          <p:nvPr>
            <p:ph type="body" sz="quarter" idx="25"/>
          </p:nvPr>
        </p:nvSpPr>
        <p:spPr>
          <a:xfrm>
            <a:off x="560577" y="6656832"/>
            <a:ext cx="4963923" cy="533425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550B9EEB-A8EA-2744-D650-EC7233DAFF4D}"/>
              </a:ext>
            </a:extLst>
          </p:cNvPr>
          <p:cNvSpPr>
            <a:spLocks noGrp="1"/>
          </p:cNvSpPr>
          <p:nvPr>
            <p:ph type="body" sz="quarter" idx="26"/>
          </p:nvPr>
        </p:nvSpPr>
        <p:spPr>
          <a:xfrm>
            <a:off x="6632297"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57828484"/>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xes, 6 stack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4573588"/>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9" name="Text Placeholder 6">
            <a:extLst>
              <a:ext uri="{FF2B5EF4-FFF2-40B4-BE49-F238E27FC236}">
                <a16:creationId xmlns:a16="http://schemas.microsoft.com/office/drawing/2014/main" id="{B74FE312-96C3-0801-8AFE-48C53A3855EF}"/>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BFE072FD-410A-B1CF-4BD5-EFE459133BB6}"/>
              </a:ext>
            </a:extLst>
          </p:cNvPr>
          <p:cNvSpPr>
            <a:spLocks noGrp="1"/>
          </p:cNvSpPr>
          <p:nvPr>
            <p:ph type="body" sz="quarter" idx="23"/>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1C0822F6-B969-1E92-CC74-0CBB1126A9C8}"/>
              </a:ext>
            </a:extLst>
          </p:cNvPr>
          <p:cNvSpPr>
            <a:spLocks noGrp="1"/>
          </p:cNvSpPr>
          <p:nvPr>
            <p:ph type="body" sz="quarter" idx="24"/>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F9AB4B51-7CBC-4B83-F837-82517C33FEBA}"/>
              </a:ext>
            </a:extLst>
          </p:cNvPr>
          <p:cNvSpPr>
            <a:spLocks noGrp="1"/>
          </p:cNvSpPr>
          <p:nvPr>
            <p:ph type="body" sz="quarter" idx="25"/>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Text Placeholder 6">
            <a:extLst>
              <a:ext uri="{FF2B5EF4-FFF2-40B4-BE49-F238E27FC236}">
                <a16:creationId xmlns:a16="http://schemas.microsoft.com/office/drawing/2014/main" id="{4AB00072-45AF-510F-C146-BAC3B20406FD}"/>
              </a:ext>
            </a:extLst>
          </p:cNvPr>
          <p:cNvSpPr>
            <a:spLocks noGrp="1"/>
          </p:cNvSpPr>
          <p:nvPr>
            <p:ph type="body" sz="quarter" idx="26"/>
          </p:nvPr>
        </p:nvSpPr>
        <p:spPr>
          <a:xfrm>
            <a:off x="6665976" y="576072"/>
            <a:ext cx="4963923" cy="5145084"/>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C4503F3E-D426-7E9E-BDBD-CDA2B731934A}"/>
              </a:ext>
            </a:extLst>
          </p:cNvPr>
          <p:cNvSpPr>
            <a:spLocks noGrp="1"/>
          </p:cNvSpPr>
          <p:nvPr>
            <p:ph type="body" sz="quarter" idx="27"/>
          </p:nvPr>
        </p:nvSpPr>
        <p:spPr>
          <a:xfrm>
            <a:off x="6665976" y="6667498"/>
            <a:ext cx="4963923" cy="4952998"/>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56056091"/>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xes, 6 stacked,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385200"/>
            <a:ext cx="4949825" cy="28590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76072"/>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lvl1pPr>
              <a:defRPr b="0" i="0">
                <a:latin typeface="IBM Plex Sans Light" panose="020B0403050203000203" pitchFamily="34" charset="0"/>
              </a:defRPr>
            </a:lvl1p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0784E564-F094-C65E-4C30-6AD26FD6AE47}"/>
              </a:ext>
            </a:extLst>
          </p:cNvPr>
          <p:cNvSpPr>
            <a:spLocks noGrp="1"/>
          </p:cNvSpPr>
          <p:nvPr>
            <p:ph type="body" sz="quarter" idx="10"/>
          </p:nvPr>
        </p:nvSpPr>
        <p:spPr>
          <a:xfrm>
            <a:off x="12728028" y="1427410"/>
            <a:ext cx="4963923" cy="3716082"/>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5B384162-F420-216E-B250-BA49ED23AA36}"/>
              </a:ext>
            </a:extLst>
          </p:cNvPr>
          <p:cNvSpPr>
            <a:spLocks noGrp="1"/>
          </p:cNvSpPr>
          <p:nvPr>
            <p:ph type="body" sz="quarter" idx="24"/>
          </p:nvPr>
        </p:nvSpPr>
        <p:spPr>
          <a:xfrm>
            <a:off x="18799748" y="1427410"/>
            <a:ext cx="4963923" cy="371607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2D5D50EC-56AE-CB68-AF0D-967D997C2277}"/>
              </a:ext>
            </a:extLst>
          </p:cNvPr>
          <p:cNvSpPr>
            <a:spLocks noGrp="1"/>
          </p:cNvSpPr>
          <p:nvPr>
            <p:ph type="body" sz="quarter" idx="25"/>
          </p:nvPr>
        </p:nvSpPr>
        <p:spPr>
          <a:xfrm>
            <a:off x="12728028" y="7518835"/>
            <a:ext cx="4963923" cy="372065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95DF0382-EAC2-42E6-8F3C-D78D99701167}"/>
              </a:ext>
            </a:extLst>
          </p:cNvPr>
          <p:cNvSpPr>
            <a:spLocks noGrp="1"/>
          </p:cNvSpPr>
          <p:nvPr>
            <p:ph type="body" sz="quarter" idx="26"/>
          </p:nvPr>
        </p:nvSpPr>
        <p:spPr>
          <a:xfrm>
            <a:off x="18799748" y="7518835"/>
            <a:ext cx="4963923" cy="3720651"/>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DD63E7DA-FA91-79CE-F137-C4CFF4237814}"/>
              </a:ext>
            </a:extLst>
          </p:cNvPr>
          <p:cNvSpPr>
            <a:spLocks noGrp="1"/>
          </p:cNvSpPr>
          <p:nvPr>
            <p:ph type="body" sz="quarter" idx="27"/>
          </p:nvPr>
        </p:nvSpPr>
        <p:spPr>
          <a:xfrm>
            <a:off x="6665976" y="1427408"/>
            <a:ext cx="4963923" cy="3716081"/>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03E415E0-33AF-4F69-4718-A13AF38331B2}"/>
              </a:ext>
            </a:extLst>
          </p:cNvPr>
          <p:cNvSpPr>
            <a:spLocks noGrp="1"/>
          </p:cNvSpPr>
          <p:nvPr>
            <p:ph type="body" sz="quarter" idx="28"/>
          </p:nvPr>
        </p:nvSpPr>
        <p:spPr>
          <a:xfrm>
            <a:off x="6665976" y="7518834"/>
            <a:ext cx="4963923" cy="3720653"/>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54205542"/>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6"/>
          </a:xfrm>
        </p:spPr>
        <p:txBody>
          <a:bodyPr rIns="457200"/>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5" name="Text Placeholder 6">
            <a:extLst>
              <a:ext uri="{FF2B5EF4-FFF2-40B4-BE49-F238E27FC236}">
                <a16:creationId xmlns:a16="http://schemas.microsoft.com/office/drawing/2014/main" id="{22EB5F78-B3F7-EBA1-BE53-B96CA397D9E3}"/>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6" name="Text Placeholder 6">
            <a:extLst>
              <a:ext uri="{FF2B5EF4-FFF2-40B4-BE49-F238E27FC236}">
                <a16:creationId xmlns:a16="http://schemas.microsoft.com/office/drawing/2014/main" id="{BFFEAD4C-1129-22EA-9ED5-9BE409A0C748}"/>
              </a:ext>
            </a:extLst>
          </p:cNvPr>
          <p:cNvSpPr>
            <a:spLocks noGrp="1"/>
          </p:cNvSpPr>
          <p:nvPr>
            <p:ph type="body" sz="quarter" idx="23"/>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7" name="Text Placeholder 6">
            <a:extLst>
              <a:ext uri="{FF2B5EF4-FFF2-40B4-BE49-F238E27FC236}">
                <a16:creationId xmlns:a16="http://schemas.microsoft.com/office/drawing/2014/main" id="{91719EAC-72ED-B4B5-CA48-EB23C5EB8B0A}"/>
              </a:ext>
            </a:extLst>
          </p:cNvPr>
          <p:cNvSpPr>
            <a:spLocks noGrp="1"/>
          </p:cNvSpPr>
          <p:nvPr>
            <p:ph type="body" sz="quarter" idx="24"/>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8" name="Text Placeholder 6">
            <a:extLst>
              <a:ext uri="{FF2B5EF4-FFF2-40B4-BE49-F238E27FC236}">
                <a16:creationId xmlns:a16="http://schemas.microsoft.com/office/drawing/2014/main" id="{28C9C88E-05A2-25E3-4571-C794E968D7FC}"/>
              </a:ext>
            </a:extLst>
          </p:cNvPr>
          <p:cNvSpPr>
            <a:spLocks noGrp="1"/>
          </p:cNvSpPr>
          <p:nvPr>
            <p:ph type="body" sz="quarter" idx="25"/>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9" name="Text Placeholder 6">
            <a:extLst>
              <a:ext uri="{FF2B5EF4-FFF2-40B4-BE49-F238E27FC236}">
                <a16:creationId xmlns:a16="http://schemas.microsoft.com/office/drawing/2014/main" id="{D76302BE-E896-F153-8F88-B63A433B5C29}"/>
              </a:ext>
            </a:extLst>
          </p:cNvPr>
          <p:cNvSpPr>
            <a:spLocks noGrp="1"/>
          </p:cNvSpPr>
          <p:nvPr>
            <p:ph type="body" sz="quarter" idx="26"/>
          </p:nvPr>
        </p:nvSpPr>
        <p:spPr>
          <a:xfrm>
            <a:off x="574675" y="6665976"/>
            <a:ext cx="4963923" cy="4954514"/>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0" name="Text Placeholder 6">
            <a:extLst>
              <a:ext uri="{FF2B5EF4-FFF2-40B4-BE49-F238E27FC236}">
                <a16:creationId xmlns:a16="http://schemas.microsoft.com/office/drawing/2014/main" id="{FF14BC99-A0C2-45B6-C1F6-84D3EACEDF48}"/>
              </a:ext>
            </a:extLst>
          </p:cNvPr>
          <p:cNvSpPr>
            <a:spLocks noGrp="1"/>
          </p:cNvSpPr>
          <p:nvPr>
            <p:ph type="body" sz="quarter" idx="27"/>
          </p:nvPr>
        </p:nvSpPr>
        <p:spPr>
          <a:xfrm>
            <a:off x="6665976" y="6667498"/>
            <a:ext cx="4963923" cy="4952998"/>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84512172"/>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5200"/>
            <a:ext cx="4949825" cy="3413126"/>
          </a:xfrm>
        </p:spPr>
        <p:txBody>
          <a:bodyPr rIns="0"/>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FBA90B24-A7AA-EE26-4DF0-B0850F874CC1}"/>
              </a:ext>
            </a:extLst>
          </p:cNvPr>
          <p:cNvSpPr>
            <a:spLocks noGrp="1"/>
          </p:cNvSpPr>
          <p:nvPr>
            <p:ph type="body" sz="quarter" idx="20"/>
          </p:nvPr>
        </p:nvSpPr>
        <p:spPr>
          <a:xfrm>
            <a:off x="552009" y="6665975"/>
            <a:ext cx="5026139" cy="495451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B293E5F0-8E0D-8611-485C-03E54EE01CAD}"/>
              </a:ext>
            </a:extLst>
          </p:cNvPr>
          <p:cNvSpPr>
            <a:spLocks noGrp="1"/>
          </p:cNvSpPr>
          <p:nvPr>
            <p:ph type="body" sz="quarter" idx="28"/>
          </p:nvPr>
        </p:nvSpPr>
        <p:spPr>
          <a:xfrm>
            <a:off x="6659393" y="6665975"/>
            <a:ext cx="5026139" cy="495450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7E5B5649-C746-EAC6-E506-88A5EE6297F2}"/>
              </a:ext>
            </a:extLst>
          </p:cNvPr>
          <p:cNvSpPr>
            <a:spLocks noGrp="1"/>
          </p:cNvSpPr>
          <p:nvPr>
            <p:ph type="body" sz="quarter" idx="29"/>
          </p:nvPr>
        </p:nvSpPr>
        <p:spPr>
          <a:xfrm>
            <a:off x="12725407" y="6701421"/>
            <a:ext cx="5026139" cy="491905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D1C336AE-32DC-6A3D-A0A5-FD3BEEE59FD9}"/>
              </a:ext>
            </a:extLst>
          </p:cNvPr>
          <p:cNvSpPr>
            <a:spLocks noGrp="1"/>
          </p:cNvSpPr>
          <p:nvPr>
            <p:ph type="body" sz="quarter" idx="30"/>
          </p:nvPr>
        </p:nvSpPr>
        <p:spPr>
          <a:xfrm>
            <a:off x="18791798" y="6665975"/>
            <a:ext cx="4978776" cy="495449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58F4A404-A74C-F889-564A-6677AB4E33D2}"/>
              </a:ext>
            </a:extLst>
          </p:cNvPr>
          <p:cNvSpPr>
            <a:spLocks noGrp="1"/>
          </p:cNvSpPr>
          <p:nvPr>
            <p:ph type="body" sz="quarter" idx="31"/>
          </p:nvPr>
        </p:nvSpPr>
        <p:spPr>
          <a:xfrm>
            <a:off x="18812222" y="576073"/>
            <a:ext cx="4978776"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4D20BC60-A254-2972-5466-846B4E395A1C}"/>
              </a:ext>
            </a:extLst>
          </p:cNvPr>
          <p:cNvSpPr>
            <a:spLocks noGrp="1"/>
          </p:cNvSpPr>
          <p:nvPr>
            <p:ph type="body" sz="quarter" idx="32"/>
          </p:nvPr>
        </p:nvSpPr>
        <p:spPr>
          <a:xfrm>
            <a:off x="12692373" y="576073"/>
            <a:ext cx="4978776" cy="514507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1212167"/>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or imagery, half,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lvl1pPr>
              <a:defRPr b="0" i="0">
                <a:latin typeface="IBM Plex Sans Light" panose="020B0403050203000203" pitchFamily="34" charset="0"/>
              </a:defRPr>
            </a:lvl1p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6" name="Text Placeholder 6">
            <a:extLst>
              <a:ext uri="{FF2B5EF4-FFF2-40B4-BE49-F238E27FC236}">
                <a16:creationId xmlns:a16="http://schemas.microsoft.com/office/drawing/2014/main" id="{F97050FE-79BA-7876-7C87-1EBC54ABDE3B}"/>
              </a:ext>
            </a:extLst>
          </p:cNvPr>
          <p:cNvSpPr>
            <a:spLocks noGrp="1"/>
          </p:cNvSpPr>
          <p:nvPr>
            <p:ph type="body" sz="quarter" idx="21"/>
          </p:nvPr>
        </p:nvSpPr>
        <p:spPr>
          <a:xfrm>
            <a:off x="552010" y="3429000"/>
            <a:ext cx="4972490"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0F1D7D74-3344-9F6B-7157-4A7E1AB48342}"/>
              </a:ext>
            </a:extLst>
          </p:cNvPr>
          <p:cNvSpPr>
            <a:spLocks noGrp="1"/>
          </p:cNvSpPr>
          <p:nvPr>
            <p:ph type="body" sz="quarter" idx="22"/>
          </p:nvPr>
        </p:nvSpPr>
        <p:spPr>
          <a:xfrm>
            <a:off x="6669087" y="3429000"/>
            <a:ext cx="4972490"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24836230"/>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or imagery, 3/4, ble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4798" y="12904628"/>
            <a:ext cx="267702" cy="24622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7" name="Text Placeholder 6">
            <a:extLst>
              <a:ext uri="{FF2B5EF4-FFF2-40B4-BE49-F238E27FC236}">
                <a16:creationId xmlns:a16="http://schemas.microsoft.com/office/drawing/2014/main" id="{C7581521-9341-A586-10B8-D3CD3EBBADFC}"/>
              </a:ext>
            </a:extLst>
          </p:cNvPr>
          <p:cNvSpPr>
            <a:spLocks noGrp="1"/>
          </p:cNvSpPr>
          <p:nvPr>
            <p:ph type="body" sz="quarter" idx="20"/>
          </p:nvPr>
        </p:nvSpPr>
        <p:spPr>
          <a:xfrm>
            <a:off x="552010" y="3429000"/>
            <a:ext cx="4972490"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30154425"/>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or imagery, 3/4,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4798" y="12904628"/>
            <a:ext cx="267702" cy="24622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dirty="0"/>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5" name="Text Placeholder 6">
            <a:extLst>
              <a:ext uri="{FF2B5EF4-FFF2-40B4-BE49-F238E27FC236}">
                <a16:creationId xmlns:a16="http://schemas.microsoft.com/office/drawing/2014/main" id="{4D171C2C-D5EE-B66A-FC5F-45245937D132}"/>
              </a:ext>
            </a:extLst>
          </p:cNvPr>
          <p:cNvSpPr>
            <a:spLocks noGrp="1"/>
          </p:cNvSpPr>
          <p:nvPr>
            <p:ph type="body" sz="quarter" idx="19"/>
          </p:nvPr>
        </p:nvSpPr>
        <p:spPr>
          <a:xfrm>
            <a:off x="563069"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27768506"/>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or imagery, blee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406627091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plain, business un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45735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8" cy="762000"/>
          </a:xfrm>
          <a:prstGeom prst="rect">
            <a:avLst/>
          </a:prstGeom>
        </p:spPr>
        <p:txBody>
          <a:bodyPr anchor="b"/>
          <a:lstStyle>
            <a:lvl1pPr>
              <a:lnSpc>
                <a:spcPct val="100000"/>
              </a:lnSpc>
              <a:spcBef>
                <a:spcPts val="0"/>
              </a:spcBef>
              <a:defRPr sz="3600" b="0" i="0">
                <a:solidFill>
                  <a:schemeClr val="tx1"/>
                </a:solidFill>
                <a:latin typeface="IBM Plex Sans Light" panose="020B0403050203000203" pitchFamily="34" charset="0"/>
              </a:defRPr>
            </a:lvl1pPr>
          </a:lstStyle>
          <a:p>
            <a:pPr lvl="0"/>
            <a:r>
              <a:rPr lang="en-US" dirty="0"/>
              <a:t>Click to edit Master text styles</a:t>
            </a:r>
          </a:p>
        </p:txBody>
      </p:sp>
    </p:spTree>
    <p:extLst>
      <p:ext uri="{BB962C8B-B14F-4D97-AF65-F5344CB8AC3E}">
        <p14:creationId xmlns:p14="http://schemas.microsoft.com/office/powerpoint/2010/main" val="817174950"/>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or imagery, inse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7694905"/>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acts, profiles, contributor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17123"/>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18874"/>
            <a:ext cx="2473325"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9" name="Picture Placeholder 7">
            <a:extLst>
              <a:ext uri="{FF2B5EF4-FFF2-40B4-BE49-F238E27FC236}">
                <a16:creationId xmlns:a16="http://schemas.microsoft.com/office/drawing/2014/main" id="{2BD9F85F-FC85-6E91-ADD3-38F0F5BEE2E9}"/>
              </a:ext>
            </a:extLst>
          </p:cNvPr>
          <p:cNvSpPr>
            <a:spLocks noGrp="1"/>
          </p:cNvSpPr>
          <p:nvPr>
            <p:ph type="pic" sz="quarter" idx="31" hasCustomPrompt="1"/>
          </p:nvPr>
        </p:nvSpPr>
        <p:spPr>
          <a:xfrm>
            <a:off x="12764898" y="6117123"/>
            <a:ext cx="2328218"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3" name="Picture Placeholder 7">
            <a:extLst>
              <a:ext uri="{FF2B5EF4-FFF2-40B4-BE49-F238E27FC236}">
                <a16:creationId xmlns:a16="http://schemas.microsoft.com/office/drawing/2014/main" id="{8FF7CC5C-A250-D817-B1E6-EBD584F08B1B}"/>
              </a:ext>
            </a:extLst>
          </p:cNvPr>
          <p:cNvSpPr>
            <a:spLocks noGrp="1"/>
          </p:cNvSpPr>
          <p:nvPr>
            <p:ph type="pic" sz="quarter" idx="32" hasCustomPrompt="1"/>
          </p:nvPr>
        </p:nvSpPr>
        <p:spPr>
          <a:xfrm>
            <a:off x="12764898" y="9525000"/>
            <a:ext cx="2328218"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4" name="Picture Placeholder 7">
            <a:extLst>
              <a:ext uri="{FF2B5EF4-FFF2-40B4-BE49-F238E27FC236}">
                <a16:creationId xmlns:a16="http://schemas.microsoft.com/office/drawing/2014/main" id="{9416EBE0-0E9C-366F-583C-0BE751DA2B30}"/>
              </a:ext>
            </a:extLst>
          </p:cNvPr>
          <p:cNvSpPr>
            <a:spLocks noGrp="1"/>
          </p:cNvSpPr>
          <p:nvPr>
            <p:ph type="pic" sz="quarter" idx="33" hasCustomPrompt="1"/>
          </p:nvPr>
        </p:nvSpPr>
        <p:spPr>
          <a:xfrm>
            <a:off x="12764898" y="2646074"/>
            <a:ext cx="2328218"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18" name="Text Placeholder 6">
            <a:extLst>
              <a:ext uri="{FF2B5EF4-FFF2-40B4-BE49-F238E27FC236}">
                <a16:creationId xmlns:a16="http://schemas.microsoft.com/office/drawing/2014/main" id="{64C60C05-9B2E-E5AA-E325-3B56BC1B4589}"/>
              </a:ext>
            </a:extLst>
          </p:cNvPr>
          <p:cNvSpPr>
            <a:spLocks noGrp="1"/>
          </p:cNvSpPr>
          <p:nvPr>
            <p:ph type="body" sz="quarter" idx="37"/>
          </p:nvPr>
        </p:nvSpPr>
        <p:spPr>
          <a:xfrm>
            <a:off x="3349623" y="2618874"/>
            <a:ext cx="5756496" cy="252462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E5379598-B132-493E-3A4A-13641BF453F4}"/>
              </a:ext>
            </a:extLst>
          </p:cNvPr>
          <p:cNvSpPr>
            <a:spLocks noGrp="1"/>
          </p:cNvSpPr>
          <p:nvPr>
            <p:ph type="body" sz="quarter" idx="38"/>
          </p:nvPr>
        </p:nvSpPr>
        <p:spPr>
          <a:xfrm>
            <a:off x="3349623" y="6117123"/>
            <a:ext cx="5756496"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D387A7EC-6D77-1F31-248D-AF22142944DA}"/>
              </a:ext>
            </a:extLst>
          </p:cNvPr>
          <p:cNvSpPr>
            <a:spLocks noGrp="1"/>
          </p:cNvSpPr>
          <p:nvPr>
            <p:ph type="body" sz="quarter" idx="39"/>
          </p:nvPr>
        </p:nvSpPr>
        <p:spPr>
          <a:xfrm>
            <a:off x="3349623" y="9525000"/>
            <a:ext cx="5843620"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2" name="Picture Placeholder 7">
            <a:extLst>
              <a:ext uri="{FF2B5EF4-FFF2-40B4-BE49-F238E27FC236}">
                <a16:creationId xmlns:a16="http://schemas.microsoft.com/office/drawing/2014/main" id="{79C6738A-ED82-E7BB-C9BF-8057E77ED4B9}"/>
              </a:ext>
            </a:extLst>
          </p:cNvPr>
          <p:cNvSpPr>
            <a:spLocks noGrp="1"/>
          </p:cNvSpPr>
          <p:nvPr>
            <p:ph type="pic" sz="quarter" idx="40" hasCustomPrompt="1"/>
          </p:nvPr>
        </p:nvSpPr>
        <p:spPr>
          <a:xfrm>
            <a:off x="12756886" y="6144323"/>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33" name="Picture Placeholder 7">
            <a:extLst>
              <a:ext uri="{FF2B5EF4-FFF2-40B4-BE49-F238E27FC236}">
                <a16:creationId xmlns:a16="http://schemas.microsoft.com/office/drawing/2014/main" id="{24967257-4251-A48B-9DE6-F07EC4EC0362}"/>
              </a:ext>
            </a:extLst>
          </p:cNvPr>
          <p:cNvSpPr>
            <a:spLocks noGrp="1"/>
          </p:cNvSpPr>
          <p:nvPr>
            <p:ph type="pic" sz="quarter" idx="41" hasCustomPrompt="1"/>
          </p:nvPr>
        </p:nvSpPr>
        <p:spPr>
          <a:xfrm>
            <a:off x="12756886" y="95522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34" name="Picture Placeholder 7">
            <a:extLst>
              <a:ext uri="{FF2B5EF4-FFF2-40B4-BE49-F238E27FC236}">
                <a16:creationId xmlns:a16="http://schemas.microsoft.com/office/drawing/2014/main" id="{4A6B1635-0D2E-93F5-D353-C9B1B58E7780}"/>
              </a:ext>
            </a:extLst>
          </p:cNvPr>
          <p:cNvSpPr>
            <a:spLocks noGrp="1"/>
          </p:cNvSpPr>
          <p:nvPr>
            <p:ph type="pic" sz="quarter" idx="42" hasCustomPrompt="1"/>
          </p:nvPr>
        </p:nvSpPr>
        <p:spPr>
          <a:xfrm>
            <a:off x="12756886" y="2646074"/>
            <a:ext cx="2473325"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44" name="Picture Placeholder 7">
            <a:extLst>
              <a:ext uri="{FF2B5EF4-FFF2-40B4-BE49-F238E27FC236}">
                <a16:creationId xmlns:a16="http://schemas.microsoft.com/office/drawing/2014/main" id="{0541A3D3-1296-6D28-80F6-210E0C86167C}"/>
              </a:ext>
            </a:extLst>
          </p:cNvPr>
          <p:cNvSpPr>
            <a:spLocks noGrp="1"/>
          </p:cNvSpPr>
          <p:nvPr>
            <p:ph type="pic" sz="quarter" idx="46" hasCustomPrompt="1"/>
          </p:nvPr>
        </p:nvSpPr>
        <p:spPr>
          <a:xfrm>
            <a:off x="12756886" y="6165249"/>
            <a:ext cx="229107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5" name="Picture Placeholder 7">
            <a:extLst>
              <a:ext uri="{FF2B5EF4-FFF2-40B4-BE49-F238E27FC236}">
                <a16:creationId xmlns:a16="http://schemas.microsoft.com/office/drawing/2014/main" id="{EE31C9DF-6A33-F9E3-7394-0B59091621E3}"/>
              </a:ext>
            </a:extLst>
          </p:cNvPr>
          <p:cNvSpPr>
            <a:spLocks noGrp="1"/>
          </p:cNvSpPr>
          <p:nvPr>
            <p:ph type="pic" sz="quarter" idx="47" hasCustomPrompt="1"/>
          </p:nvPr>
        </p:nvSpPr>
        <p:spPr>
          <a:xfrm>
            <a:off x="12756886" y="9573126"/>
            <a:ext cx="229107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6" name="Picture Placeholder 7">
            <a:extLst>
              <a:ext uri="{FF2B5EF4-FFF2-40B4-BE49-F238E27FC236}">
                <a16:creationId xmlns:a16="http://schemas.microsoft.com/office/drawing/2014/main" id="{2CAAA857-D33B-2769-F70D-96215C29A417}"/>
              </a:ext>
            </a:extLst>
          </p:cNvPr>
          <p:cNvSpPr>
            <a:spLocks noGrp="1"/>
          </p:cNvSpPr>
          <p:nvPr>
            <p:ph type="pic" sz="quarter" idx="48" hasCustomPrompt="1"/>
          </p:nvPr>
        </p:nvSpPr>
        <p:spPr>
          <a:xfrm>
            <a:off x="12756886" y="2667000"/>
            <a:ext cx="2291075"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47" name="Text Placeholder 6">
            <a:extLst>
              <a:ext uri="{FF2B5EF4-FFF2-40B4-BE49-F238E27FC236}">
                <a16:creationId xmlns:a16="http://schemas.microsoft.com/office/drawing/2014/main" id="{3412D36A-B5BE-A294-20DF-30B55A06C5A9}"/>
              </a:ext>
            </a:extLst>
          </p:cNvPr>
          <p:cNvSpPr>
            <a:spLocks noGrp="1"/>
          </p:cNvSpPr>
          <p:nvPr>
            <p:ph type="body" sz="quarter" idx="49"/>
          </p:nvPr>
        </p:nvSpPr>
        <p:spPr>
          <a:xfrm>
            <a:off x="15530437" y="2667000"/>
            <a:ext cx="5843620" cy="252462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8" name="Text Placeholder 6">
            <a:extLst>
              <a:ext uri="{FF2B5EF4-FFF2-40B4-BE49-F238E27FC236}">
                <a16:creationId xmlns:a16="http://schemas.microsoft.com/office/drawing/2014/main" id="{ED900610-36FC-D7DA-7651-CC7E3D3200DB}"/>
              </a:ext>
            </a:extLst>
          </p:cNvPr>
          <p:cNvSpPr>
            <a:spLocks noGrp="1"/>
          </p:cNvSpPr>
          <p:nvPr>
            <p:ph type="body" sz="quarter" idx="50"/>
          </p:nvPr>
        </p:nvSpPr>
        <p:spPr>
          <a:xfrm>
            <a:off x="15530437" y="6165249"/>
            <a:ext cx="5843620"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9" name="Text Placeholder 6">
            <a:extLst>
              <a:ext uri="{FF2B5EF4-FFF2-40B4-BE49-F238E27FC236}">
                <a16:creationId xmlns:a16="http://schemas.microsoft.com/office/drawing/2014/main" id="{BFEAE0F0-F94C-F405-C850-B3545368F695}"/>
              </a:ext>
            </a:extLst>
          </p:cNvPr>
          <p:cNvSpPr>
            <a:spLocks noGrp="1"/>
          </p:cNvSpPr>
          <p:nvPr>
            <p:ph type="body" sz="quarter" idx="51"/>
          </p:nvPr>
        </p:nvSpPr>
        <p:spPr>
          <a:xfrm>
            <a:off x="15530437" y="9573126"/>
            <a:ext cx="5843620"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36719277"/>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45735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a:prstGeom prst="rect">
            <a:avLst/>
          </a:prstGeom>
        </p:spPr>
        <p:txBody>
          <a:bodyPr anchor="ctr"/>
          <a:lstStyle>
            <a:lvl1pPr algn="ctr">
              <a:defRPr b="0" i="0">
                <a:solidFill>
                  <a:schemeClr val="tx1"/>
                </a:solidFill>
                <a:latin typeface="IBM Plex Sans Light" panose="020B0403050203000203" pitchFamily="34" charset="0"/>
              </a:defRPr>
            </a:lvl1pPr>
          </a:lstStyle>
          <a:p>
            <a:r>
              <a:rPr lang="en-US" dirty="0"/>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8229029"/>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gal disclaimer, one colum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5200"/>
            <a:ext cx="4956175" cy="2859087"/>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86187956"/>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704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9605039"/>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gal disclaimer, two colum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5200"/>
            <a:ext cx="4956175" cy="2859087"/>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4" y="12804775"/>
            <a:ext cx="4956176" cy="381000"/>
          </a:xfrm>
        </p:spPr>
        <p:txBody>
          <a:bodyPr/>
          <a:lstStyle>
            <a:lvl1pPr>
              <a:defRPr b="0" i="0">
                <a:latin typeface="IBM Plex Sans Light" panose="020B0403050203000203" pitchFamily="34" charset="0"/>
              </a:defRPr>
            </a:lvl1p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196161"/>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4195384914"/>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r>
              <a:rPr lang="en-US"/>
              <a:t>IBM Business Automation / © 2023 IBM Corporation</a:t>
            </a:r>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912461785"/>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1" y="6167695"/>
            <a:ext cx="3460733" cy="1380616"/>
          </a:xfrm>
          <a:prstGeom prst="rect">
            <a:avLst/>
          </a:prstGeom>
        </p:spPr>
      </p:pic>
    </p:spTree>
    <p:extLst>
      <p:ext uri="{BB962C8B-B14F-4D97-AF65-F5344CB8AC3E}">
        <p14:creationId xmlns:p14="http://schemas.microsoft.com/office/powerpoint/2010/main" val="1483697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imagery, half ">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384048"/>
            <a:ext cx="10101072" cy="104790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4152614004"/>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1527048"/>
            <a:ext cx="10099675" cy="9337675"/>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2" y="385200"/>
            <a:ext cx="10099675" cy="571500"/>
          </a:xfrm>
          <a:prstGeom prst="rect">
            <a:avLst/>
          </a:prstGeom>
        </p:spPr>
        <p:txBody>
          <a:bodyPr/>
          <a:lstStyle>
            <a:lvl1pPr>
              <a:lnSpc>
                <a:spcPct val="100000"/>
              </a:lnSpc>
              <a:spcBef>
                <a:spcPts val="0"/>
              </a:spcBef>
              <a:defRPr sz="3600" b="0" i="0">
                <a:solidFill>
                  <a:schemeClr val="tx2"/>
                </a:solidFill>
                <a:latin typeface="IBM Plex Sans Light" panose="020B040305020300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p:txBody>
      </p:sp>
    </p:spTree>
    <p:extLst>
      <p:ext uri="{BB962C8B-B14F-4D97-AF65-F5344CB8AC3E}">
        <p14:creationId xmlns:p14="http://schemas.microsoft.com/office/powerpoint/2010/main" val="334020936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4956175" cy="45735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a:prstGeom prst="rect">
            <a:avLst/>
          </a:prstGeom>
        </p:spPr>
        <p:txBody>
          <a:bodyPr/>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1022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3" name="Text Placeholder 6">
            <a:extLst>
              <a:ext uri="{FF2B5EF4-FFF2-40B4-BE49-F238E27FC236}">
                <a16:creationId xmlns:a16="http://schemas.microsoft.com/office/drawing/2014/main" id="{3815CA4A-82C6-E038-8C80-CF4A54B1E6C0}"/>
              </a:ext>
            </a:extLst>
          </p:cNvPr>
          <p:cNvSpPr>
            <a:spLocks noGrp="1"/>
          </p:cNvSpPr>
          <p:nvPr>
            <p:ph type="body" sz="quarter" idx="19"/>
          </p:nvPr>
        </p:nvSpPr>
        <p:spPr>
          <a:xfrm>
            <a:off x="18834040" y="569912"/>
            <a:ext cx="4953000" cy="11431587"/>
          </a:xfrm>
          <a:prstGeom prst="rect">
            <a:avLst/>
          </a:prstGeom>
        </p:spPr>
        <p:txBody>
          <a:bodyPr/>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1022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14303940"/>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2859087"/>
          </a:xfrm>
        </p:spPr>
        <p:txBody>
          <a:bodyPr rIns="457200"/>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3572839104"/>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385200"/>
            <a:ext cx="17141825" cy="8191500"/>
          </a:xfrm>
        </p:spPr>
        <p:txBody>
          <a:bodyPr/>
          <a:lstStyle>
            <a:lvl1pPr>
              <a:lnSpc>
                <a:spcPct val="100000"/>
              </a:lnSpc>
              <a:defRPr sz="17200"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1201808370"/>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2" y="12939014"/>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2" y="576072"/>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endParaRPr lang="en-CA" dirty="0"/>
          </a:p>
          <a:p>
            <a:pPr lvl="2"/>
            <a:r>
              <a:rPr lang="en-CA" dirty="0"/>
              <a:t>Body Level Three</a:t>
            </a:r>
          </a:p>
          <a:p>
            <a:pPr lvl="3"/>
            <a:r>
              <a:rPr lang="en-CA"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3669031262"/>
      </p:ext>
    </p:extLst>
  </p:cSld>
  <p:clrMap bg1="dk1" tx1="lt1" bg2="dk2" tx2="lt2" accent1="accent1" accent2="accent2" accent3="accent3" accent4="accent4" accent5="accent5" accent6="accent6" hlink="hlink" folHlink="folHlink"/>
  <p:sldLayoutIdLst>
    <p:sldLayoutId id="2147483944" r:id="rId1"/>
    <p:sldLayoutId id="2147483945" r:id="rId2"/>
    <p:sldLayoutId id="2147483904" r:id="rId3"/>
    <p:sldLayoutId id="2147483905" r:id="rId4"/>
    <p:sldLayoutId id="2147483901" r:id="rId5"/>
    <p:sldLayoutId id="2147484499" r:id="rId6"/>
    <p:sldLayoutId id="2147483906" r:id="rId7"/>
    <p:sldLayoutId id="2147483907" r:id="rId8"/>
    <p:sldLayoutId id="2147483910" r:id="rId9"/>
    <p:sldLayoutId id="2147483908" r:id="rId10"/>
    <p:sldLayoutId id="2147483909" r:id="rId11"/>
    <p:sldLayoutId id="2147483912" r:id="rId12"/>
    <p:sldLayoutId id="2147483914" r:id="rId13"/>
    <p:sldLayoutId id="2147483915" r:id="rId14"/>
    <p:sldLayoutId id="2147483913" r:id="rId15"/>
    <p:sldLayoutId id="2147483917" r:id="rId16"/>
    <p:sldLayoutId id="2147483942" r:id="rId17"/>
    <p:sldLayoutId id="2147483919" r:id="rId18"/>
    <p:sldLayoutId id="2147483929" r:id="rId19"/>
    <p:sldLayoutId id="2147483920" r:id="rId20"/>
    <p:sldLayoutId id="2147483930" r:id="rId21"/>
    <p:sldLayoutId id="2147483928" r:id="rId22"/>
    <p:sldLayoutId id="2147483948" r:id="rId23"/>
    <p:sldLayoutId id="2147483927" r:id="rId24"/>
    <p:sldLayoutId id="2147483950" r:id="rId25"/>
    <p:sldLayoutId id="2147483921" r:id="rId26"/>
    <p:sldLayoutId id="2147483916" r:id="rId27"/>
    <p:sldLayoutId id="2147483922" r:id="rId28"/>
    <p:sldLayoutId id="2147483953" r:id="rId29"/>
    <p:sldLayoutId id="2147483956" r:id="rId30"/>
    <p:sldLayoutId id="2147483923" r:id="rId31"/>
    <p:sldLayoutId id="2147483924" r:id="rId32"/>
    <p:sldLayoutId id="2147483926" r:id="rId33"/>
    <p:sldLayoutId id="2147483925" r:id="rId34"/>
    <p:sldLayoutId id="2147483959" r:id="rId35"/>
    <p:sldLayoutId id="2147483937" r:id="rId36"/>
    <p:sldLayoutId id="2147483932" r:id="rId37"/>
    <p:sldLayoutId id="2147483934" r:id="rId38"/>
    <p:sldLayoutId id="2147483935" r:id="rId39"/>
    <p:sldLayoutId id="2147483936" r:id="rId40"/>
    <p:sldLayoutId id="2147483938" r:id="rId41"/>
    <p:sldLayoutId id="2147483939" r:id="rId42"/>
    <p:sldLayoutId id="2147483940" r:id="rId43"/>
    <p:sldLayoutId id="2147483943" r:id="rId44"/>
    <p:sldLayoutId id="2147483960" r:id="rId45"/>
    <p:sldLayoutId id="2147483941" r:id="rId46"/>
    <p:sldLayoutId id="2147484510" r:id="rId47"/>
    <p:sldLayoutId id="2147484511" r:id="rId48"/>
  </p:sldLayoutIdLst>
  <p:transition spd="med"/>
  <p:hf sldNum="0" hdr="0" ftr="0" dt="0"/>
  <p:txStyles>
    <p:title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userDrawn="1">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4.xml"/><Relationship Id="rId1" Type="http://schemas.openxmlformats.org/officeDocument/2006/relationships/tags" Target="../tags/tag1.xml"/><Relationship Id="rId5" Type="http://schemas.openxmlformats.org/officeDocument/2006/relationships/image" Target="../media/image4.emf"/><Relationship Id="rId4" Type="http://schemas.openxmlformats.org/officeDocument/2006/relationships/image" Target="../media/image3.bin"/></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4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47.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47.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4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4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47.xml"/><Relationship Id="rId4" Type="http://schemas.openxmlformats.org/officeDocument/2006/relationships/hyperlink" Target="https://github.com/DecisionsDev/rule-based-llms"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8.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4.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4.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4.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47.xml"/><Relationship Id="rId6" Type="http://schemas.openxmlformats.org/officeDocument/2006/relationships/image" Target="../media/image29.png"/><Relationship Id="rId5" Type="http://schemas.openxmlformats.org/officeDocument/2006/relationships/image" Target="../media/image6.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0.png"/><Relationship Id="rId7" Type="http://schemas.openxmlformats.org/officeDocument/2006/relationships/image" Target="../media/image15.svg"/><Relationship Id="rId2" Type="http://schemas.openxmlformats.org/officeDocument/2006/relationships/notesSlide" Target="../notesSlides/notesSlide26.xml"/><Relationship Id="rId1" Type="http://schemas.openxmlformats.org/officeDocument/2006/relationships/slideLayout" Target="../slideLayouts/slideLayout47.xml"/><Relationship Id="rId6" Type="http://schemas.openxmlformats.org/officeDocument/2006/relationships/image" Target="../media/image14.png"/><Relationship Id="rId5" Type="http://schemas.openxmlformats.org/officeDocument/2006/relationships/image" Target="../media/image13.jpeg"/><Relationship Id="rId10" Type="http://schemas.openxmlformats.org/officeDocument/2006/relationships/image" Target="../media/image18.png"/><Relationship Id="rId4" Type="http://schemas.openxmlformats.org/officeDocument/2006/relationships/image" Target="../media/image6.png"/><Relationship Id="rId9"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mollusk, appliance, dryer&#10;&#10;Description automatically generated">
            <a:extLst>
              <a:ext uri="{FF2B5EF4-FFF2-40B4-BE49-F238E27FC236}">
                <a16:creationId xmlns:a16="http://schemas.microsoft.com/office/drawing/2014/main" id="{F6304EAE-A2FD-9E2C-40D2-AF9FDB787E74}"/>
              </a:ext>
            </a:extLst>
          </p:cNvPr>
          <p:cNvPicPr>
            <a:picLocks noChangeAspect="1"/>
          </p:cNvPicPr>
          <p:nvPr/>
        </p:nvPicPr>
        <p:blipFill rotWithShape="1">
          <a:blip r:embed="rId4"/>
          <a:srcRect l="4926" t="16598" r="28271" b="16598"/>
          <a:stretch/>
        </p:blipFill>
        <p:spPr>
          <a:xfrm>
            <a:off x="1587" y="4465"/>
            <a:ext cx="24384000" cy="13710643"/>
          </a:xfrm>
          <a:prstGeom prst="rect">
            <a:avLst/>
          </a:prstGeom>
        </p:spPr>
      </p:pic>
      <p:pic>
        <p:nvPicPr>
          <p:cNvPr id="16" name="Picture 15" descr="IBM 8-bar logo in black">
            <a:extLst>
              <a:ext uri="{FF2B5EF4-FFF2-40B4-BE49-F238E27FC236}">
                <a16:creationId xmlns:a16="http://schemas.microsoft.com/office/drawing/2014/main" id="{C9BCC096-3FD3-B639-674B-8CFFC9BA4D6E}"/>
              </a:ext>
            </a:extLst>
          </p:cNvPr>
          <p:cNvPicPr>
            <a:picLocks noChangeAspect="1"/>
          </p:cNvPicPr>
          <p:nvPr/>
        </p:nvPicPr>
        <p:blipFill>
          <a:blip r:embed="rId5"/>
          <a:stretch>
            <a:fillRect/>
          </a:stretch>
        </p:blipFill>
        <p:spPr>
          <a:xfrm>
            <a:off x="22276015" y="12524749"/>
            <a:ext cx="1637661" cy="609360"/>
          </a:xfrm>
          <a:prstGeom prst="rect">
            <a:avLst/>
          </a:prstGeom>
        </p:spPr>
      </p:pic>
      <p:sp>
        <p:nvSpPr>
          <p:cNvPr id="6" name="Title 2">
            <a:extLst>
              <a:ext uri="{FF2B5EF4-FFF2-40B4-BE49-F238E27FC236}">
                <a16:creationId xmlns:a16="http://schemas.microsoft.com/office/drawing/2014/main" id="{F2556500-9C9B-9362-DDC6-E05C97A20A00}"/>
              </a:ext>
            </a:extLst>
          </p:cNvPr>
          <p:cNvSpPr>
            <a:spLocks noGrp="1"/>
          </p:cNvSpPr>
          <p:nvPr>
            <p:ph type="title"/>
          </p:nvPr>
        </p:nvSpPr>
        <p:spPr>
          <a:xfrm>
            <a:off x="473499" y="653453"/>
            <a:ext cx="10252155" cy="4504267"/>
          </a:xfrm>
        </p:spPr>
        <p:txBody>
          <a:bodyPr lIns="0" tIns="0" rIns="0" bIns="0" anchor="t"/>
          <a:lstStyle/>
          <a:p>
            <a:r>
              <a:rPr lang="en-US" dirty="0">
                <a:solidFill>
                  <a:schemeClr val="tx1"/>
                </a:solidFill>
                <a:latin typeface="IBM Plex Sans" panose="020B0503050203000203" pitchFamily="34" charset="0"/>
              </a:rPr>
              <a:t>Rule-based LLMs</a:t>
            </a:r>
          </a:p>
        </p:txBody>
      </p:sp>
      <p:sp>
        <p:nvSpPr>
          <p:cNvPr id="7" name="TextBox 6">
            <a:extLst>
              <a:ext uri="{FF2B5EF4-FFF2-40B4-BE49-F238E27FC236}">
                <a16:creationId xmlns:a16="http://schemas.microsoft.com/office/drawing/2014/main" id="{6779B4D0-FA03-34A8-0BAE-871BF896D439}"/>
              </a:ext>
            </a:extLst>
          </p:cNvPr>
          <p:cNvSpPr txBox="1"/>
          <p:nvPr/>
        </p:nvSpPr>
        <p:spPr>
          <a:xfrm>
            <a:off x="616142" y="10286556"/>
            <a:ext cx="7693477" cy="914280"/>
          </a:xfrm>
          <a:prstGeom prst="rect">
            <a:avLst/>
          </a:prstGeom>
          <a:ln w="12700">
            <a:miter lim="400000"/>
          </a:ln>
          <a:extLst>
            <a:ext uri="{C572A759-6A51-4108-AA02-DFA0A04FC94B}">
              <ma14:wrappingTextBoxFlag xmlns="" xmlns:a16="http://schemas.microsoft.com/office/drawing/2014/main" xmlns:p14="http://schemas.microsoft.com/office/powerpoint/2010/main" xmlns:ma14="http://schemas.microsoft.com/office/mac/drawingml/2011/main" xmlns:a14="http://schemas.microsoft.com/office/drawing/2010/main" xmlns:m="http://schemas.openxmlformats.org/officeDocument/2006/math" val="1"/>
            </a:ext>
          </a:extLst>
        </p:spPr>
        <p:txBody>
          <a:bodyPr wrap="square" lIns="0" tIns="0" rIns="0" bIns="0" rtlCol="0">
            <a:noAutofit/>
          </a:bodyPr>
          <a:lstStyle/>
          <a:p>
            <a:pPr defTabSz="2437942">
              <a:buSzPct val="100000"/>
            </a:pPr>
            <a:endParaRPr lang="en-US" sz="1800"/>
          </a:p>
        </p:txBody>
      </p:sp>
      <p:sp>
        <p:nvSpPr>
          <p:cNvPr id="9" name="Slide Number Placeholder 8">
            <a:extLst>
              <a:ext uri="{FF2B5EF4-FFF2-40B4-BE49-F238E27FC236}">
                <a16:creationId xmlns:a16="http://schemas.microsoft.com/office/drawing/2014/main" id="{21771D7B-831E-4B63-CC7A-EFB51265D22F}"/>
              </a:ext>
            </a:extLst>
          </p:cNvPr>
          <p:cNvSpPr>
            <a:spLocks noGrp="1"/>
          </p:cNvSpPr>
          <p:nvPr>
            <p:ph type="sldNum" sz="quarter" idx="4"/>
          </p:nvPr>
        </p:nvSpPr>
        <p:spPr>
          <a:xfrm>
            <a:off x="23687019" y="12938842"/>
            <a:ext cx="123968" cy="246221"/>
          </a:xfrm>
        </p:spPr>
        <p:txBody>
          <a:bodyPr/>
          <a:lstStyle/>
          <a:p>
            <a:fld id="{86CB4B4D-7CA3-9044-876B-883B54F8677D}" type="slidenum">
              <a:rPr lang="en-US" smtClean="0"/>
              <a:pPr/>
              <a:t>1</a:t>
            </a:fld>
            <a:endParaRPr lang="en-US"/>
          </a:p>
        </p:txBody>
      </p:sp>
      <p:sp>
        <p:nvSpPr>
          <p:cNvPr id="10" name="TextBox 9">
            <a:extLst>
              <a:ext uri="{FF2B5EF4-FFF2-40B4-BE49-F238E27FC236}">
                <a16:creationId xmlns:a16="http://schemas.microsoft.com/office/drawing/2014/main" id="{7DC58457-2CB7-920B-66C7-663EE244DD03}"/>
              </a:ext>
            </a:extLst>
          </p:cNvPr>
          <p:cNvSpPr txBox="1"/>
          <p:nvPr/>
        </p:nvSpPr>
        <p:spPr>
          <a:xfrm>
            <a:off x="473498" y="9950761"/>
            <a:ext cx="8911048" cy="206210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1828458"/>
            <a:r>
              <a:rPr lang="en-US" sz="3200" b="1" dirty="0">
                <a:solidFill>
                  <a:prstClr val="black"/>
                </a:solidFill>
                <a:latin typeface="IBM Plex Sans" panose="020B0503050203000203" pitchFamily="34" charset="0"/>
              </a:rPr>
              <a:t>Stephane Mery</a:t>
            </a:r>
          </a:p>
          <a:p>
            <a:pPr defTabSz="1828458"/>
            <a:r>
              <a:rPr lang="en-US" sz="3200" dirty="0">
                <a:solidFill>
                  <a:prstClr val="black"/>
                </a:solidFill>
                <a:latin typeface="IBM Plex Sans Light" panose="020B0403050203000203" pitchFamily="34" charset="0"/>
              </a:rPr>
              <a:t>IBM Distinguished Engineer</a:t>
            </a:r>
          </a:p>
          <a:p>
            <a:pPr defTabSz="1828458"/>
            <a:r>
              <a:rPr lang="en-US" sz="3200" dirty="0">
                <a:solidFill>
                  <a:prstClr val="black"/>
                </a:solidFill>
                <a:latin typeface="IBM Plex Sans Light" panose="020B0403050203000203" pitchFamily="34" charset="0"/>
              </a:rPr>
              <a:t>CTO, Decision Intelligence</a:t>
            </a:r>
          </a:p>
          <a:p>
            <a:pPr defTabSz="1828458"/>
            <a:r>
              <a:rPr lang="en-US" sz="3200" dirty="0">
                <a:solidFill>
                  <a:prstClr val="black"/>
                </a:solidFill>
                <a:latin typeface="IBM Plex Sans Light" panose="020B0403050203000203" pitchFamily="34" charset="0"/>
              </a:rPr>
              <a:t>IBM Business Automation</a:t>
            </a:r>
          </a:p>
        </p:txBody>
      </p:sp>
      <p:sp>
        <p:nvSpPr>
          <p:cNvPr id="13" name="TextBox 12">
            <a:extLst>
              <a:ext uri="{FF2B5EF4-FFF2-40B4-BE49-F238E27FC236}">
                <a16:creationId xmlns:a16="http://schemas.microsoft.com/office/drawing/2014/main" id="{F2B0BD78-8F66-BC7A-EB39-A6D57911B283}"/>
              </a:ext>
            </a:extLst>
          </p:cNvPr>
          <p:cNvSpPr txBox="1"/>
          <p:nvPr/>
        </p:nvSpPr>
        <p:spPr>
          <a:xfrm>
            <a:off x="1830387" y="12255061"/>
            <a:ext cx="1828800" cy="182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defTabSz="4876861">
              <a:buSzPct val="100000"/>
            </a:pPr>
            <a:endParaRPr lang="en-US" sz="2800">
              <a:solidFill>
                <a:prstClr val="black"/>
              </a:solidFill>
              <a:latin typeface="IBM Plex Sans Light" panose="020B0403050203000203" pitchFamily="34" charset="0"/>
            </a:endParaRPr>
          </a:p>
        </p:txBody>
      </p:sp>
      <p:sp>
        <p:nvSpPr>
          <p:cNvPr id="11" name="TextBox 10">
            <a:extLst>
              <a:ext uri="{FF2B5EF4-FFF2-40B4-BE49-F238E27FC236}">
                <a16:creationId xmlns:a16="http://schemas.microsoft.com/office/drawing/2014/main" id="{B215EBBA-046B-9A31-9FC9-F40312552717}"/>
              </a:ext>
            </a:extLst>
          </p:cNvPr>
          <p:cNvSpPr txBox="1"/>
          <p:nvPr/>
        </p:nvSpPr>
        <p:spPr>
          <a:xfrm>
            <a:off x="473499" y="3374421"/>
            <a:ext cx="8911047" cy="18466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l" defTabSz="2438400">
              <a:buSzPct val="100000"/>
            </a:pPr>
            <a:r>
              <a:rPr lang="en-FR" sz="6000" dirty="0">
                <a:cs typeface="Arial" panose="020B0604020202020204" pitchFamily="34" charset="0"/>
              </a:rPr>
              <a:t>LLMs answers grounded on business policies</a:t>
            </a:r>
          </a:p>
        </p:txBody>
      </p:sp>
      <p:sp>
        <p:nvSpPr>
          <p:cNvPr id="2" name="Footer Placeholder 3">
            <a:extLst>
              <a:ext uri="{FF2B5EF4-FFF2-40B4-BE49-F238E27FC236}">
                <a16:creationId xmlns:a16="http://schemas.microsoft.com/office/drawing/2014/main" id="{C53B1EA6-06F0-7244-8A63-3502E7C88A0C}"/>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spTree>
    <p:custDataLst>
      <p:tags r:id="rId1"/>
    </p:custDataLst>
    <p:extLst>
      <p:ext uri="{BB962C8B-B14F-4D97-AF65-F5344CB8AC3E}">
        <p14:creationId xmlns:p14="http://schemas.microsoft.com/office/powerpoint/2010/main" val="275393104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46E75DC5-5D67-4DEA-E21F-01D8DB83D867}"/>
              </a:ext>
            </a:extLst>
          </p:cNvPr>
          <p:cNvSpPr>
            <a:spLocks noGrp="1"/>
          </p:cNvSpPr>
          <p:nvPr>
            <p:ph type="body" sz="quarter" idx="12"/>
          </p:nvPr>
        </p:nvSpPr>
        <p:spPr>
          <a:xfrm>
            <a:off x="-1" y="4930332"/>
            <a:ext cx="24387175" cy="3107882"/>
          </a:xfrm>
        </p:spPr>
        <p:txBody>
          <a:bodyPr/>
          <a:lstStyle/>
          <a:p>
            <a:pPr algn="ctr"/>
            <a:r>
              <a:rPr lang="en-US" sz="6400" u="none" strike="noStrike" cap="none" spc="0" baseline="0" dirty="0">
                <a:uFillTx/>
                <a:sym typeface="IBM Plex Sans Light"/>
              </a:rPr>
              <a:t>LLMs are not able </a:t>
            </a:r>
            <a:r>
              <a:rPr lang="en-US" sz="6400" dirty="0"/>
              <a:t>to precisely interpret policies. </a:t>
            </a:r>
          </a:p>
          <a:p>
            <a:pPr algn="ctr"/>
            <a:endParaRPr lang="en-US" sz="6400" dirty="0"/>
          </a:p>
          <a:p>
            <a:pPr algn="ctr"/>
            <a:endParaRPr lang="en-US" sz="6400" dirty="0"/>
          </a:p>
        </p:txBody>
      </p:sp>
      <p:sp>
        <p:nvSpPr>
          <p:cNvPr id="2" name="Footer Placeholder 3">
            <a:extLst>
              <a:ext uri="{FF2B5EF4-FFF2-40B4-BE49-F238E27FC236}">
                <a16:creationId xmlns:a16="http://schemas.microsoft.com/office/drawing/2014/main" id="{D21E5352-3E7B-CC26-63C2-F034554B4BF1}"/>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spTree>
    <p:extLst>
      <p:ext uri="{BB962C8B-B14F-4D97-AF65-F5344CB8AC3E}">
        <p14:creationId xmlns:p14="http://schemas.microsoft.com/office/powerpoint/2010/main" val="261818175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46E75DC5-5D67-4DEA-E21F-01D8DB83D867}"/>
              </a:ext>
            </a:extLst>
          </p:cNvPr>
          <p:cNvSpPr>
            <a:spLocks noGrp="1"/>
          </p:cNvSpPr>
          <p:nvPr>
            <p:ph type="body" sz="quarter" idx="12"/>
          </p:nvPr>
        </p:nvSpPr>
        <p:spPr>
          <a:xfrm>
            <a:off x="-1" y="4930332"/>
            <a:ext cx="24387175" cy="3107882"/>
          </a:xfrm>
        </p:spPr>
        <p:txBody>
          <a:bodyPr/>
          <a:lstStyle/>
          <a:p>
            <a:pPr algn="ctr"/>
            <a:r>
              <a:rPr lang="en-US" sz="6400" u="none" strike="noStrike" cap="none" spc="0" baseline="0" dirty="0">
                <a:uFillTx/>
                <a:sym typeface="IBM Plex Sans Light"/>
              </a:rPr>
              <a:t>LLMs are not able </a:t>
            </a:r>
            <a:r>
              <a:rPr lang="en-US" sz="6400" dirty="0"/>
              <a:t>to precisely interpret policies. </a:t>
            </a:r>
          </a:p>
          <a:p>
            <a:pPr algn="ctr"/>
            <a:endParaRPr lang="en-US" sz="6400" dirty="0"/>
          </a:p>
          <a:p>
            <a:pPr algn="ctr"/>
            <a:r>
              <a:rPr lang="en-US" sz="6400" dirty="0"/>
              <a:t>How can we solve this problem?</a:t>
            </a:r>
          </a:p>
          <a:p>
            <a:pPr algn="ctr"/>
            <a:endParaRPr lang="en-US" sz="6400" dirty="0"/>
          </a:p>
        </p:txBody>
      </p:sp>
      <p:sp>
        <p:nvSpPr>
          <p:cNvPr id="2" name="Footer Placeholder 3">
            <a:extLst>
              <a:ext uri="{FF2B5EF4-FFF2-40B4-BE49-F238E27FC236}">
                <a16:creationId xmlns:a16="http://schemas.microsoft.com/office/drawing/2014/main" id="{F936B968-A653-BCAC-4997-E64198B44118}"/>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spTree>
    <p:extLst>
      <p:ext uri="{BB962C8B-B14F-4D97-AF65-F5344CB8AC3E}">
        <p14:creationId xmlns:p14="http://schemas.microsoft.com/office/powerpoint/2010/main" val="333668230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1A5A4E-57A4-77AD-B5AD-94B13370D440}"/>
              </a:ext>
            </a:extLst>
          </p:cNvPr>
          <p:cNvPicPr>
            <a:picLocks noChangeAspect="1"/>
          </p:cNvPicPr>
          <p:nvPr/>
        </p:nvPicPr>
        <p:blipFill>
          <a:blip r:embed="rId3"/>
          <a:stretch>
            <a:fillRect/>
          </a:stretch>
        </p:blipFill>
        <p:spPr>
          <a:xfrm>
            <a:off x="2458720" y="1121117"/>
            <a:ext cx="17993026" cy="10603523"/>
          </a:xfrm>
          <a:prstGeom prst="rect">
            <a:avLst/>
          </a:prstGeom>
        </p:spPr>
      </p:pic>
      <p:sp>
        <p:nvSpPr>
          <p:cNvPr id="5" name="Text Placeholder 4">
            <a:extLst>
              <a:ext uri="{FF2B5EF4-FFF2-40B4-BE49-F238E27FC236}">
                <a16:creationId xmlns:a16="http://schemas.microsoft.com/office/drawing/2014/main" id="{CB2D5C5F-6B21-F385-F252-8CD813E4B11C}"/>
              </a:ext>
            </a:extLst>
          </p:cNvPr>
          <p:cNvSpPr>
            <a:spLocks noGrp="1"/>
          </p:cNvSpPr>
          <p:nvPr>
            <p:ph type="body" sz="quarter" idx="12"/>
          </p:nvPr>
        </p:nvSpPr>
        <p:spPr>
          <a:xfrm>
            <a:off x="467797" y="337067"/>
            <a:ext cx="9123243" cy="3107882"/>
          </a:xfrm>
        </p:spPr>
        <p:txBody>
          <a:bodyPr/>
          <a:lstStyle/>
          <a:p>
            <a:r>
              <a:rPr lang="en-US" sz="6400" u="none" strike="noStrike" cap="none" spc="0" baseline="0" dirty="0">
                <a:uFillTx/>
                <a:sym typeface="IBM Plex Sans Light"/>
              </a:rPr>
              <a:t>Let’s complement the LLM with a Rule Engine</a:t>
            </a:r>
            <a:endParaRPr lang="en-US" sz="4400" dirty="0"/>
          </a:p>
        </p:txBody>
      </p:sp>
      <p:sp>
        <p:nvSpPr>
          <p:cNvPr id="6" name="Text Placeholder 4">
            <a:extLst>
              <a:ext uri="{FF2B5EF4-FFF2-40B4-BE49-F238E27FC236}">
                <a16:creationId xmlns:a16="http://schemas.microsoft.com/office/drawing/2014/main" id="{91A63049-0AC5-4984-2FBC-FFB1D690A941}"/>
              </a:ext>
            </a:extLst>
          </p:cNvPr>
          <p:cNvSpPr txBox="1">
            <a:spLocks/>
          </p:cNvSpPr>
          <p:nvPr/>
        </p:nvSpPr>
        <p:spPr>
          <a:xfrm>
            <a:off x="8148423" y="11949025"/>
            <a:ext cx="12303323" cy="11193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
                <a:schemeClr val="tx1"/>
              </a:buClr>
              <a:buSzTx/>
              <a:buFont typeface="Arial" panose="020B0604020202020204" pitchFamily="34" charset="0"/>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0"/>
              </a:spcBef>
              <a:spcAft>
                <a:spcPts val="0"/>
              </a:spcAft>
              <a:buClrTx/>
              <a:buSzPct val="100000"/>
              <a:buFont typeface="Arial" panose="020B0604020202020204" pitchFamily="34" charset="0"/>
              <a:buNone/>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3200" kern="0" dirty="0"/>
              <a:t>IBM Automation Services and IBM Operational Decision Manager are 2 product to automate business decisions with rules</a:t>
            </a:r>
            <a:endParaRPr lang="en-US" sz="1800" kern="0" dirty="0"/>
          </a:p>
        </p:txBody>
      </p:sp>
      <p:sp>
        <p:nvSpPr>
          <p:cNvPr id="7" name="Footer Placeholder 3">
            <a:extLst>
              <a:ext uri="{FF2B5EF4-FFF2-40B4-BE49-F238E27FC236}">
                <a16:creationId xmlns:a16="http://schemas.microsoft.com/office/drawing/2014/main" id="{C6DA948A-4E03-A689-9BD4-EF124BBB31A0}"/>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spTree>
    <p:extLst>
      <p:ext uri="{BB962C8B-B14F-4D97-AF65-F5344CB8AC3E}">
        <p14:creationId xmlns:p14="http://schemas.microsoft.com/office/powerpoint/2010/main" val="91180012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46E75DC5-5D67-4DEA-E21F-01D8DB83D867}"/>
              </a:ext>
            </a:extLst>
          </p:cNvPr>
          <p:cNvSpPr>
            <a:spLocks noGrp="1"/>
          </p:cNvSpPr>
          <p:nvPr>
            <p:ph type="body" sz="quarter" idx="12"/>
          </p:nvPr>
        </p:nvSpPr>
        <p:spPr>
          <a:xfrm>
            <a:off x="467797" y="337067"/>
            <a:ext cx="17616629" cy="3107882"/>
          </a:xfrm>
        </p:spPr>
        <p:txBody>
          <a:bodyPr/>
          <a:lstStyle/>
          <a:p>
            <a:r>
              <a:rPr lang="en-US" sz="6400" u="none" strike="noStrike" cap="none" spc="0" baseline="0" dirty="0">
                <a:uFillTx/>
                <a:sym typeface="IBM Plex Sans Light"/>
              </a:rPr>
              <a:t>Let’s give the LLM access to a “decision service” encoding the policies as rules…</a:t>
            </a:r>
          </a:p>
          <a:p>
            <a:endParaRPr lang="en-US" sz="4400" dirty="0"/>
          </a:p>
        </p:txBody>
      </p:sp>
      <p:sp>
        <p:nvSpPr>
          <p:cNvPr id="2" name="Teardrop 1">
            <a:extLst>
              <a:ext uri="{FF2B5EF4-FFF2-40B4-BE49-F238E27FC236}">
                <a16:creationId xmlns:a16="http://schemas.microsoft.com/office/drawing/2014/main" id="{B41F07BB-955A-6468-7A16-2520C631B4E8}"/>
              </a:ext>
            </a:extLst>
          </p:cNvPr>
          <p:cNvSpPr/>
          <p:nvPr/>
        </p:nvSpPr>
        <p:spPr bwMode="auto">
          <a:xfrm flipV="1">
            <a:off x="5358808" y="3444949"/>
            <a:ext cx="5188689" cy="4253023"/>
          </a:xfrm>
          <a:prstGeom prst="teardrop">
            <a:avLst>
              <a:gd name="adj" fmla="val 94262"/>
            </a:avLst>
          </a:prstGeom>
          <a:noFill/>
          <a:ln w="571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3" name="Text Placeholder 4">
            <a:extLst>
              <a:ext uri="{FF2B5EF4-FFF2-40B4-BE49-F238E27FC236}">
                <a16:creationId xmlns:a16="http://schemas.microsoft.com/office/drawing/2014/main" id="{7AFD88F5-D42C-3241-10B1-4427B266B554}"/>
              </a:ext>
            </a:extLst>
          </p:cNvPr>
          <p:cNvSpPr txBox="1">
            <a:spLocks/>
          </p:cNvSpPr>
          <p:nvPr/>
        </p:nvSpPr>
        <p:spPr>
          <a:xfrm>
            <a:off x="5966617" y="4169533"/>
            <a:ext cx="3973069" cy="18473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
                <a:schemeClr val="tx1"/>
              </a:buClr>
              <a:buSzTx/>
              <a:buFont typeface="Arial" panose="020B0604020202020204" pitchFamily="34" charset="0"/>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0"/>
              </a:spcBef>
              <a:spcAft>
                <a:spcPts val="0"/>
              </a:spcAft>
              <a:buClrTx/>
              <a:buSzPct val="100000"/>
              <a:buFont typeface="Arial" panose="020B0604020202020204" pitchFamily="34" charset="0"/>
              <a:buNone/>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r>
              <a:rPr lang="en-US" sz="4400" b="1" kern="0" dirty="0"/>
              <a:t>LLM</a:t>
            </a:r>
            <a:r>
              <a:rPr lang="en-US" sz="4400" kern="0" dirty="0"/>
              <a:t> </a:t>
            </a:r>
          </a:p>
          <a:p>
            <a:pPr algn="ctr"/>
            <a:r>
              <a:rPr lang="en-US" sz="4400" kern="0" dirty="0"/>
              <a:t>(Mistral, Llama, Granite…)</a:t>
            </a:r>
            <a:endParaRPr lang="en-US" kern="0" dirty="0"/>
          </a:p>
        </p:txBody>
      </p:sp>
      <p:sp>
        <p:nvSpPr>
          <p:cNvPr id="5" name="Down Arrow 4">
            <a:extLst>
              <a:ext uri="{FF2B5EF4-FFF2-40B4-BE49-F238E27FC236}">
                <a16:creationId xmlns:a16="http://schemas.microsoft.com/office/drawing/2014/main" id="{1130AB2B-909F-5F2C-E86E-A5FD717EB980}"/>
              </a:ext>
            </a:extLst>
          </p:cNvPr>
          <p:cNvSpPr/>
          <p:nvPr/>
        </p:nvSpPr>
        <p:spPr bwMode="auto">
          <a:xfrm rot="13137057">
            <a:off x="4725534" y="7251706"/>
            <a:ext cx="423609" cy="1299745"/>
          </a:xfrm>
          <a:prstGeom prst="downArrow">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6" name="Text Placeholder 4">
            <a:extLst>
              <a:ext uri="{FF2B5EF4-FFF2-40B4-BE49-F238E27FC236}">
                <a16:creationId xmlns:a16="http://schemas.microsoft.com/office/drawing/2014/main" id="{4FEC84F3-7908-5E93-C259-BFA80061444C}"/>
              </a:ext>
            </a:extLst>
          </p:cNvPr>
          <p:cNvSpPr txBox="1">
            <a:spLocks/>
          </p:cNvSpPr>
          <p:nvPr/>
        </p:nvSpPr>
        <p:spPr>
          <a:xfrm>
            <a:off x="5571461" y="7864532"/>
            <a:ext cx="3552219" cy="15823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
                <a:schemeClr val="tx1"/>
              </a:buClr>
              <a:buSzTx/>
              <a:buFont typeface="Arial" panose="020B0604020202020204" pitchFamily="34" charset="0"/>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0"/>
              </a:spcBef>
              <a:spcAft>
                <a:spcPts val="0"/>
              </a:spcAft>
              <a:buClrTx/>
              <a:buSzPct val="100000"/>
              <a:buFont typeface="Arial" panose="020B0604020202020204" pitchFamily="34" charset="0"/>
              <a:buNone/>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3200" b="1" kern="0" dirty="0"/>
              <a:t>Rule-based policies</a:t>
            </a:r>
            <a:endParaRPr lang="en-US" sz="1800" kern="0" dirty="0"/>
          </a:p>
        </p:txBody>
      </p:sp>
      <p:sp>
        <p:nvSpPr>
          <p:cNvPr id="19" name="Down Arrow 18">
            <a:extLst>
              <a:ext uri="{FF2B5EF4-FFF2-40B4-BE49-F238E27FC236}">
                <a16:creationId xmlns:a16="http://schemas.microsoft.com/office/drawing/2014/main" id="{0200D093-E8E0-911D-60CC-61304F2FA747}"/>
              </a:ext>
            </a:extLst>
          </p:cNvPr>
          <p:cNvSpPr/>
          <p:nvPr/>
        </p:nvSpPr>
        <p:spPr bwMode="auto">
          <a:xfrm rot="5400000">
            <a:off x="12201701" y="4662427"/>
            <a:ext cx="374717" cy="2414881"/>
          </a:xfrm>
          <a:prstGeom prst="downArrow">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pic>
        <p:nvPicPr>
          <p:cNvPr id="20" name="Picture 19">
            <a:extLst>
              <a:ext uri="{FF2B5EF4-FFF2-40B4-BE49-F238E27FC236}">
                <a16:creationId xmlns:a16="http://schemas.microsoft.com/office/drawing/2014/main" id="{17773AA3-2F28-2C88-2B73-EABE8CBBB673}"/>
              </a:ext>
            </a:extLst>
          </p:cNvPr>
          <p:cNvPicPr>
            <a:picLocks noChangeAspect="1"/>
          </p:cNvPicPr>
          <p:nvPr/>
        </p:nvPicPr>
        <p:blipFill>
          <a:blip r:embed="rId3"/>
          <a:stretch>
            <a:fillRect/>
          </a:stretch>
        </p:blipFill>
        <p:spPr>
          <a:xfrm>
            <a:off x="14382665" y="3189162"/>
            <a:ext cx="5670575" cy="10058400"/>
          </a:xfrm>
          <a:prstGeom prst="rect">
            <a:avLst/>
          </a:prstGeom>
        </p:spPr>
      </p:pic>
      <p:sp>
        <p:nvSpPr>
          <p:cNvPr id="21" name="TextBox 20">
            <a:extLst>
              <a:ext uri="{FF2B5EF4-FFF2-40B4-BE49-F238E27FC236}">
                <a16:creationId xmlns:a16="http://schemas.microsoft.com/office/drawing/2014/main" id="{DC7F861C-1DD2-EEB5-D38E-4BB623F1EAAA}"/>
              </a:ext>
            </a:extLst>
          </p:cNvPr>
          <p:cNvSpPr txBox="1"/>
          <p:nvPr/>
        </p:nvSpPr>
        <p:spPr>
          <a:xfrm>
            <a:off x="14617230" y="12142102"/>
            <a:ext cx="4680282" cy="47354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1600" b="1">
                <a:cs typeface="Arial" panose="020B0604020202020204" pitchFamily="34" charset="0"/>
              </a:rPr>
              <a:t>How many time-off days am I eligible to?</a:t>
            </a:r>
          </a:p>
        </p:txBody>
      </p:sp>
      <p:sp>
        <p:nvSpPr>
          <p:cNvPr id="22" name="Rectangle 21">
            <a:extLst>
              <a:ext uri="{FF2B5EF4-FFF2-40B4-BE49-F238E27FC236}">
                <a16:creationId xmlns:a16="http://schemas.microsoft.com/office/drawing/2014/main" id="{1A104ECB-F482-12F1-7134-F27E38D8D0E1}"/>
              </a:ext>
            </a:extLst>
          </p:cNvPr>
          <p:cNvSpPr/>
          <p:nvPr/>
        </p:nvSpPr>
        <p:spPr bwMode="auto">
          <a:xfrm>
            <a:off x="15073659" y="3313578"/>
            <a:ext cx="3053299" cy="724584"/>
          </a:xfrm>
          <a:prstGeom prst="rect">
            <a:avLst/>
          </a:prstGeom>
          <a:solidFill>
            <a:srgbClr val="262626"/>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23" name="TextBox 22">
            <a:extLst>
              <a:ext uri="{FF2B5EF4-FFF2-40B4-BE49-F238E27FC236}">
                <a16:creationId xmlns:a16="http://schemas.microsoft.com/office/drawing/2014/main" id="{135356AF-E837-6C2F-6496-9D7C2D1857A6}"/>
              </a:ext>
            </a:extLst>
          </p:cNvPr>
          <p:cNvSpPr txBox="1"/>
          <p:nvPr/>
        </p:nvSpPr>
        <p:spPr>
          <a:xfrm>
            <a:off x="15275799" y="3519491"/>
            <a:ext cx="3053299" cy="59906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2000" b="1" dirty="0">
                <a:solidFill>
                  <a:schemeClr val="bg1"/>
                </a:solidFill>
                <a:cs typeface="Arial" panose="020B0604020202020204" pitchFamily="34" charset="0"/>
              </a:rPr>
              <a:t>Acme Corp – Ask HR</a:t>
            </a:r>
          </a:p>
        </p:txBody>
      </p:sp>
      <p:sp>
        <p:nvSpPr>
          <p:cNvPr id="24" name="TextBox 23">
            <a:extLst>
              <a:ext uri="{FF2B5EF4-FFF2-40B4-BE49-F238E27FC236}">
                <a16:creationId xmlns:a16="http://schemas.microsoft.com/office/drawing/2014/main" id="{D4DE1B6B-1C8B-402C-BD48-545CBB34DEB0}"/>
              </a:ext>
            </a:extLst>
          </p:cNvPr>
          <p:cNvSpPr txBox="1"/>
          <p:nvPr/>
        </p:nvSpPr>
        <p:spPr>
          <a:xfrm>
            <a:off x="15031128" y="5438965"/>
            <a:ext cx="3053299" cy="599064"/>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1800" b="1" dirty="0">
                <a:cs typeface="Arial" panose="020B0604020202020204" pitchFamily="34" charset="0"/>
              </a:rPr>
              <a:t>Learn about retirement plan</a:t>
            </a:r>
          </a:p>
        </p:txBody>
      </p:sp>
      <p:sp>
        <p:nvSpPr>
          <p:cNvPr id="25" name="TextBox 24">
            <a:extLst>
              <a:ext uri="{FF2B5EF4-FFF2-40B4-BE49-F238E27FC236}">
                <a16:creationId xmlns:a16="http://schemas.microsoft.com/office/drawing/2014/main" id="{58E3B0E4-1232-09AD-B7DA-212E060BEAC9}"/>
              </a:ext>
            </a:extLst>
          </p:cNvPr>
          <p:cNvSpPr txBox="1"/>
          <p:nvPr/>
        </p:nvSpPr>
        <p:spPr>
          <a:xfrm>
            <a:off x="15031127" y="6333638"/>
            <a:ext cx="3053299" cy="599064"/>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1800" b="1" dirty="0">
                <a:cs typeface="Arial" panose="020B0604020202020204" pitchFamily="34" charset="0"/>
              </a:rPr>
              <a:t>Ask for time-off</a:t>
            </a:r>
          </a:p>
        </p:txBody>
      </p:sp>
      <p:sp>
        <p:nvSpPr>
          <p:cNvPr id="26" name="TextBox 25">
            <a:extLst>
              <a:ext uri="{FF2B5EF4-FFF2-40B4-BE49-F238E27FC236}">
                <a16:creationId xmlns:a16="http://schemas.microsoft.com/office/drawing/2014/main" id="{A10D3036-DB53-A184-4E14-EA8E280B0289}"/>
              </a:ext>
            </a:extLst>
          </p:cNvPr>
          <p:cNvSpPr txBox="1"/>
          <p:nvPr/>
        </p:nvSpPr>
        <p:spPr>
          <a:xfrm>
            <a:off x="15006378" y="7263031"/>
            <a:ext cx="4039946" cy="599064"/>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1800" b="1" dirty="0">
                <a:cs typeface="Arial" panose="020B0604020202020204" pitchFamily="34" charset="0"/>
              </a:rPr>
              <a:t>Initiate an employee transfer</a:t>
            </a:r>
          </a:p>
        </p:txBody>
      </p:sp>
      <p:sp>
        <p:nvSpPr>
          <p:cNvPr id="27" name="TextBox 26">
            <a:extLst>
              <a:ext uri="{FF2B5EF4-FFF2-40B4-BE49-F238E27FC236}">
                <a16:creationId xmlns:a16="http://schemas.microsoft.com/office/drawing/2014/main" id="{577CC90C-EE0C-CF68-2186-3C05EB2FC111}"/>
              </a:ext>
            </a:extLst>
          </p:cNvPr>
          <p:cNvSpPr txBox="1"/>
          <p:nvPr/>
        </p:nvSpPr>
        <p:spPr>
          <a:xfrm>
            <a:off x="15006378" y="8174109"/>
            <a:ext cx="4039946" cy="599064"/>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1800" b="1" dirty="0">
                <a:cs typeface="Arial" panose="020B0604020202020204" pitchFamily="34" charset="0"/>
              </a:rPr>
              <a:t>Recruitment services</a:t>
            </a:r>
          </a:p>
        </p:txBody>
      </p:sp>
      <p:sp>
        <p:nvSpPr>
          <p:cNvPr id="28" name="TextBox 27">
            <a:extLst>
              <a:ext uri="{FF2B5EF4-FFF2-40B4-BE49-F238E27FC236}">
                <a16:creationId xmlns:a16="http://schemas.microsoft.com/office/drawing/2014/main" id="{70004D89-0BFE-A42F-B390-E48CAADCD086}"/>
              </a:ext>
            </a:extLst>
          </p:cNvPr>
          <p:cNvSpPr txBox="1"/>
          <p:nvPr/>
        </p:nvSpPr>
        <p:spPr>
          <a:xfrm>
            <a:off x="14789365" y="4492342"/>
            <a:ext cx="5131856" cy="246221"/>
          </a:xfrm>
          <a:prstGeom prst="rect">
            <a:avLst/>
          </a:prstGeom>
          <a:solidFill>
            <a:srgbClr val="F4F4F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l" defTabSz="2438400">
              <a:buSzPct val="100000"/>
            </a:pPr>
            <a:r>
              <a:rPr lang="en-US" sz="1600" b="1" dirty="0">
                <a:solidFill>
                  <a:schemeClr val="tx1">
                    <a:lumMod val="75000"/>
                    <a:lumOff val="25000"/>
                  </a:schemeClr>
                </a:solidFill>
                <a:cs typeface="Arial" panose="020B0604020202020204" pitchFamily="34" charset="0"/>
              </a:rPr>
              <a:t>Welcome John Doe! How can I help you today?</a:t>
            </a:r>
          </a:p>
        </p:txBody>
      </p:sp>
      <p:pic>
        <p:nvPicPr>
          <p:cNvPr id="7" name="Picture 6">
            <a:extLst>
              <a:ext uri="{FF2B5EF4-FFF2-40B4-BE49-F238E27FC236}">
                <a16:creationId xmlns:a16="http://schemas.microsoft.com/office/drawing/2014/main" id="{953CD945-912D-355B-45DA-B73A420B7885}"/>
              </a:ext>
            </a:extLst>
          </p:cNvPr>
          <p:cNvPicPr>
            <a:picLocks noChangeAspect="1"/>
          </p:cNvPicPr>
          <p:nvPr/>
        </p:nvPicPr>
        <p:blipFill>
          <a:blip r:embed="rId4"/>
          <a:stretch>
            <a:fillRect/>
          </a:stretch>
        </p:blipFill>
        <p:spPr>
          <a:xfrm>
            <a:off x="1071852" y="9446896"/>
            <a:ext cx="6794500" cy="3238500"/>
          </a:xfrm>
          <a:prstGeom prst="rect">
            <a:avLst/>
          </a:prstGeom>
        </p:spPr>
      </p:pic>
      <p:sp>
        <p:nvSpPr>
          <p:cNvPr id="8" name="Footer Placeholder 3">
            <a:extLst>
              <a:ext uri="{FF2B5EF4-FFF2-40B4-BE49-F238E27FC236}">
                <a16:creationId xmlns:a16="http://schemas.microsoft.com/office/drawing/2014/main" id="{3F630CE8-CD1E-9F37-63AE-41335981768F}"/>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spTree>
    <p:extLst>
      <p:ext uri="{BB962C8B-B14F-4D97-AF65-F5344CB8AC3E}">
        <p14:creationId xmlns:p14="http://schemas.microsoft.com/office/powerpoint/2010/main" val="275651012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6D8E715-9C8F-49CB-4C11-54113A6CD21E}"/>
              </a:ext>
            </a:extLst>
          </p:cNvPr>
          <p:cNvPicPr>
            <a:picLocks noChangeAspect="1"/>
          </p:cNvPicPr>
          <p:nvPr/>
        </p:nvPicPr>
        <p:blipFill>
          <a:blip r:embed="rId3"/>
          <a:stretch>
            <a:fillRect/>
          </a:stretch>
        </p:blipFill>
        <p:spPr>
          <a:xfrm>
            <a:off x="14367694" y="3198613"/>
            <a:ext cx="5670575" cy="10058400"/>
          </a:xfrm>
          <a:prstGeom prst="rect">
            <a:avLst/>
          </a:prstGeom>
        </p:spPr>
      </p:pic>
      <p:sp>
        <p:nvSpPr>
          <p:cNvPr id="8" name="Rectangle 7">
            <a:extLst>
              <a:ext uri="{FF2B5EF4-FFF2-40B4-BE49-F238E27FC236}">
                <a16:creationId xmlns:a16="http://schemas.microsoft.com/office/drawing/2014/main" id="{D5DD9CA2-D508-B294-0DFF-6923931448E7}"/>
              </a:ext>
            </a:extLst>
          </p:cNvPr>
          <p:cNvSpPr/>
          <p:nvPr/>
        </p:nvSpPr>
        <p:spPr bwMode="auto">
          <a:xfrm>
            <a:off x="15058688" y="3323029"/>
            <a:ext cx="3053299" cy="724584"/>
          </a:xfrm>
          <a:prstGeom prst="rect">
            <a:avLst/>
          </a:prstGeom>
          <a:solidFill>
            <a:srgbClr val="262626"/>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0" name="TextBox 9">
            <a:extLst>
              <a:ext uri="{FF2B5EF4-FFF2-40B4-BE49-F238E27FC236}">
                <a16:creationId xmlns:a16="http://schemas.microsoft.com/office/drawing/2014/main" id="{B48B4E87-E95E-480A-5977-7EC0C9154C96}"/>
              </a:ext>
            </a:extLst>
          </p:cNvPr>
          <p:cNvSpPr txBox="1"/>
          <p:nvPr/>
        </p:nvSpPr>
        <p:spPr>
          <a:xfrm>
            <a:off x="15260828" y="3528942"/>
            <a:ext cx="3053299" cy="59906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2000" b="1" dirty="0">
                <a:solidFill>
                  <a:schemeClr val="bg1"/>
                </a:solidFill>
                <a:cs typeface="Arial" panose="020B0604020202020204" pitchFamily="34" charset="0"/>
              </a:rPr>
              <a:t>Acme Corp – Ask HR</a:t>
            </a:r>
          </a:p>
        </p:txBody>
      </p:sp>
      <p:sp>
        <p:nvSpPr>
          <p:cNvPr id="11" name="TextBox 10">
            <a:extLst>
              <a:ext uri="{FF2B5EF4-FFF2-40B4-BE49-F238E27FC236}">
                <a16:creationId xmlns:a16="http://schemas.microsoft.com/office/drawing/2014/main" id="{A6A32E37-BCBC-2C73-2AE6-590E3403C252}"/>
              </a:ext>
            </a:extLst>
          </p:cNvPr>
          <p:cNvSpPr txBox="1"/>
          <p:nvPr/>
        </p:nvSpPr>
        <p:spPr>
          <a:xfrm>
            <a:off x="15016157" y="5448416"/>
            <a:ext cx="3053299" cy="599064"/>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1800" b="1" dirty="0">
                <a:cs typeface="Arial" panose="020B0604020202020204" pitchFamily="34" charset="0"/>
              </a:rPr>
              <a:t>Learn about retirement plan</a:t>
            </a:r>
          </a:p>
        </p:txBody>
      </p:sp>
      <p:sp>
        <p:nvSpPr>
          <p:cNvPr id="12" name="TextBox 11">
            <a:extLst>
              <a:ext uri="{FF2B5EF4-FFF2-40B4-BE49-F238E27FC236}">
                <a16:creationId xmlns:a16="http://schemas.microsoft.com/office/drawing/2014/main" id="{C49D9F76-2EB6-B8AB-1CB2-7AD51099CF26}"/>
              </a:ext>
            </a:extLst>
          </p:cNvPr>
          <p:cNvSpPr txBox="1"/>
          <p:nvPr/>
        </p:nvSpPr>
        <p:spPr>
          <a:xfrm>
            <a:off x="15016156" y="6343089"/>
            <a:ext cx="3053299" cy="599064"/>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1800" b="1" dirty="0">
                <a:cs typeface="Arial" panose="020B0604020202020204" pitchFamily="34" charset="0"/>
              </a:rPr>
              <a:t>Ask for time-off</a:t>
            </a:r>
          </a:p>
        </p:txBody>
      </p:sp>
      <p:sp>
        <p:nvSpPr>
          <p:cNvPr id="13" name="TextBox 12">
            <a:extLst>
              <a:ext uri="{FF2B5EF4-FFF2-40B4-BE49-F238E27FC236}">
                <a16:creationId xmlns:a16="http://schemas.microsoft.com/office/drawing/2014/main" id="{7E25C330-F11C-650F-0013-E0E5840C7567}"/>
              </a:ext>
            </a:extLst>
          </p:cNvPr>
          <p:cNvSpPr txBox="1"/>
          <p:nvPr/>
        </p:nvSpPr>
        <p:spPr>
          <a:xfrm>
            <a:off x="14991407" y="7272482"/>
            <a:ext cx="4039946" cy="599064"/>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1800" b="1" dirty="0">
                <a:cs typeface="Arial" panose="020B0604020202020204" pitchFamily="34" charset="0"/>
              </a:rPr>
              <a:t>Initiate an employee transfer</a:t>
            </a:r>
          </a:p>
        </p:txBody>
      </p:sp>
      <p:sp>
        <p:nvSpPr>
          <p:cNvPr id="14" name="TextBox 13">
            <a:extLst>
              <a:ext uri="{FF2B5EF4-FFF2-40B4-BE49-F238E27FC236}">
                <a16:creationId xmlns:a16="http://schemas.microsoft.com/office/drawing/2014/main" id="{8CD33CBB-B6BA-83E8-BE4F-D5C4F93811BC}"/>
              </a:ext>
            </a:extLst>
          </p:cNvPr>
          <p:cNvSpPr txBox="1"/>
          <p:nvPr/>
        </p:nvSpPr>
        <p:spPr>
          <a:xfrm>
            <a:off x="14991407" y="8183560"/>
            <a:ext cx="4039946" cy="599064"/>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1800" b="1" dirty="0">
                <a:cs typeface="Arial" panose="020B0604020202020204" pitchFamily="34" charset="0"/>
              </a:rPr>
              <a:t>Recruitment services</a:t>
            </a:r>
          </a:p>
        </p:txBody>
      </p:sp>
      <p:pic>
        <p:nvPicPr>
          <p:cNvPr id="15" name="Picture 14">
            <a:extLst>
              <a:ext uri="{FF2B5EF4-FFF2-40B4-BE49-F238E27FC236}">
                <a16:creationId xmlns:a16="http://schemas.microsoft.com/office/drawing/2014/main" id="{4CBCEEF6-DE98-7875-13CA-CFE64D501487}"/>
              </a:ext>
            </a:extLst>
          </p:cNvPr>
          <p:cNvPicPr>
            <a:picLocks noChangeAspect="1"/>
          </p:cNvPicPr>
          <p:nvPr/>
        </p:nvPicPr>
        <p:blipFill>
          <a:blip r:embed="rId4"/>
          <a:stretch>
            <a:fillRect/>
          </a:stretch>
        </p:blipFill>
        <p:spPr>
          <a:xfrm>
            <a:off x="15771069" y="8966143"/>
            <a:ext cx="4267200" cy="584200"/>
          </a:xfrm>
          <a:prstGeom prst="rect">
            <a:avLst/>
          </a:prstGeom>
        </p:spPr>
      </p:pic>
      <p:sp>
        <p:nvSpPr>
          <p:cNvPr id="16" name="Rectangle 15">
            <a:extLst>
              <a:ext uri="{FF2B5EF4-FFF2-40B4-BE49-F238E27FC236}">
                <a16:creationId xmlns:a16="http://schemas.microsoft.com/office/drawing/2014/main" id="{A95D3483-78A8-1D2A-F159-9060D3691C6D}"/>
              </a:ext>
            </a:extLst>
          </p:cNvPr>
          <p:cNvSpPr/>
          <p:nvPr/>
        </p:nvSpPr>
        <p:spPr bwMode="auto">
          <a:xfrm>
            <a:off x="15980768" y="9142907"/>
            <a:ext cx="3784600" cy="222073"/>
          </a:xfrm>
          <a:prstGeom prst="rect">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7" name="Rectangle 16">
            <a:extLst>
              <a:ext uri="{FF2B5EF4-FFF2-40B4-BE49-F238E27FC236}">
                <a16:creationId xmlns:a16="http://schemas.microsoft.com/office/drawing/2014/main" id="{45DFCEFD-5EA6-D1CB-BE3E-4D17F6D138A4}"/>
              </a:ext>
            </a:extLst>
          </p:cNvPr>
          <p:cNvSpPr/>
          <p:nvPr/>
        </p:nvSpPr>
        <p:spPr bwMode="auto">
          <a:xfrm>
            <a:off x="14469468" y="10076180"/>
            <a:ext cx="5461000" cy="1866900"/>
          </a:xfrm>
          <a:prstGeom prst="rect">
            <a:avLst/>
          </a:pr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8" name="TextBox 17">
            <a:extLst>
              <a:ext uri="{FF2B5EF4-FFF2-40B4-BE49-F238E27FC236}">
                <a16:creationId xmlns:a16="http://schemas.microsoft.com/office/drawing/2014/main" id="{B0B938DB-AF6D-808C-8100-A7A0B722F236}"/>
              </a:ext>
            </a:extLst>
          </p:cNvPr>
          <p:cNvSpPr txBox="1"/>
          <p:nvPr/>
        </p:nvSpPr>
        <p:spPr>
          <a:xfrm>
            <a:off x="15940335" y="9155987"/>
            <a:ext cx="3990133" cy="47354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1600" b="1" dirty="0">
                <a:solidFill>
                  <a:schemeClr val="bg1"/>
                </a:solidFill>
                <a:cs typeface="Arial" panose="020B0604020202020204" pitchFamily="34" charset="0"/>
              </a:rPr>
              <a:t>How many time-off days am I eligible to?</a:t>
            </a:r>
          </a:p>
        </p:txBody>
      </p:sp>
      <p:sp>
        <p:nvSpPr>
          <p:cNvPr id="29" name="TextBox 28">
            <a:extLst>
              <a:ext uri="{FF2B5EF4-FFF2-40B4-BE49-F238E27FC236}">
                <a16:creationId xmlns:a16="http://schemas.microsoft.com/office/drawing/2014/main" id="{3BB214AC-813F-9AEF-0435-1458AA6AA207}"/>
              </a:ext>
            </a:extLst>
          </p:cNvPr>
          <p:cNvSpPr txBox="1"/>
          <p:nvPr/>
        </p:nvSpPr>
        <p:spPr>
          <a:xfrm>
            <a:off x="14792411" y="9727107"/>
            <a:ext cx="5138057" cy="73866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l" defTabSz="2438400">
              <a:buSzPct val="100000"/>
            </a:pPr>
            <a:r>
              <a:rPr lang="en-US" sz="1600" b="1" dirty="0">
                <a:solidFill>
                  <a:schemeClr val="tx1">
                    <a:lumMod val="75000"/>
                    <a:lumOff val="25000"/>
                  </a:schemeClr>
                </a:solidFill>
                <a:cs typeface="Arial" panose="020B0604020202020204" pitchFamily="34" charset="0"/>
              </a:rPr>
              <a:t>You have been hired on November 1</a:t>
            </a:r>
            <a:r>
              <a:rPr lang="en-US" sz="1600" b="1" baseline="30000" dirty="0">
                <a:solidFill>
                  <a:schemeClr val="tx1">
                    <a:lumMod val="75000"/>
                    <a:lumOff val="25000"/>
                  </a:schemeClr>
                </a:solidFill>
                <a:cs typeface="Arial" panose="020B0604020202020204" pitchFamily="34" charset="0"/>
              </a:rPr>
              <a:t>st</a:t>
            </a:r>
            <a:r>
              <a:rPr lang="en-US" sz="1600" b="1" dirty="0">
                <a:solidFill>
                  <a:schemeClr val="tx1">
                    <a:lumMod val="75000"/>
                    <a:lumOff val="25000"/>
                  </a:schemeClr>
                </a:solidFill>
                <a:cs typeface="Arial" panose="020B0604020202020204" pitchFamily="34" charset="0"/>
              </a:rPr>
              <a:t>, 1999. As an Acme Corp employee you get to enjoy 43 days of time off each year.</a:t>
            </a:r>
          </a:p>
        </p:txBody>
      </p:sp>
      <p:pic>
        <p:nvPicPr>
          <p:cNvPr id="30" name="Picture 29">
            <a:extLst>
              <a:ext uri="{FF2B5EF4-FFF2-40B4-BE49-F238E27FC236}">
                <a16:creationId xmlns:a16="http://schemas.microsoft.com/office/drawing/2014/main" id="{6606DC8A-C513-280D-9855-8CC071175360}"/>
              </a:ext>
            </a:extLst>
          </p:cNvPr>
          <p:cNvPicPr>
            <a:picLocks noChangeAspect="1"/>
          </p:cNvPicPr>
          <p:nvPr/>
        </p:nvPicPr>
        <p:blipFill>
          <a:blip r:embed="rId5"/>
          <a:stretch>
            <a:fillRect/>
          </a:stretch>
        </p:blipFill>
        <p:spPr>
          <a:xfrm>
            <a:off x="14512525" y="9727107"/>
            <a:ext cx="135056" cy="405169"/>
          </a:xfrm>
          <a:prstGeom prst="rect">
            <a:avLst/>
          </a:prstGeom>
        </p:spPr>
      </p:pic>
      <p:sp>
        <p:nvSpPr>
          <p:cNvPr id="31" name="TextBox 30">
            <a:extLst>
              <a:ext uri="{FF2B5EF4-FFF2-40B4-BE49-F238E27FC236}">
                <a16:creationId xmlns:a16="http://schemas.microsoft.com/office/drawing/2014/main" id="{54552A0F-1B7F-D608-D0D7-4276EA97760E}"/>
              </a:ext>
            </a:extLst>
          </p:cNvPr>
          <p:cNvSpPr txBox="1"/>
          <p:nvPr/>
        </p:nvSpPr>
        <p:spPr>
          <a:xfrm>
            <a:off x="14798613" y="4459711"/>
            <a:ext cx="5131856" cy="246221"/>
          </a:xfrm>
          <a:prstGeom prst="rect">
            <a:avLst/>
          </a:prstGeom>
          <a:solidFill>
            <a:srgbClr val="F4F4F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l" defTabSz="2438400">
              <a:buSzPct val="100000"/>
            </a:pPr>
            <a:r>
              <a:rPr lang="en-US" sz="1600" b="1" dirty="0">
                <a:solidFill>
                  <a:schemeClr val="tx1">
                    <a:lumMod val="75000"/>
                    <a:lumOff val="25000"/>
                  </a:schemeClr>
                </a:solidFill>
                <a:cs typeface="Arial" panose="020B0604020202020204" pitchFamily="34" charset="0"/>
              </a:rPr>
              <a:t>Welcome John Doe! How can I help you today?</a:t>
            </a:r>
          </a:p>
        </p:txBody>
      </p:sp>
      <p:sp>
        <p:nvSpPr>
          <p:cNvPr id="32" name="Down Arrow 31">
            <a:extLst>
              <a:ext uri="{FF2B5EF4-FFF2-40B4-BE49-F238E27FC236}">
                <a16:creationId xmlns:a16="http://schemas.microsoft.com/office/drawing/2014/main" id="{25FBFCEB-76F8-EA10-095B-082FDF6CFBBA}"/>
              </a:ext>
            </a:extLst>
          </p:cNvPr>
          <p:cNvSpPr/>
          <p:nvPr/>
        </p:nvSpPr>
        <p:spPr bwMode="auto">
          <a:xfrm rot="16200000">
            <a:off x="12201701" y="4662427"/>
            <a:ext cx="374717" cy="2414881"/>
          </a:xfrm>
          <a:prstGeom prst="downArrow">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9" name="Teardrop 18">
            <a:extLst>
              <a:ext uri="{FF2B5EF4-FFF2-40B4-BE49-F238E27FC236}">
                <a16:creationId xmlns:a16="http://schemas.microsoft.com/office/drawing/2014/main" id="{D8D6A661-15DC-5E13-B1D3-AC4DBAA98DBD}"/>
              </a:ext>
            </a:extLst>
          </p:cNvPr>
          <p:cNvSpPr/>
          <p:nvPr/>
        </p:nvSpPr>
        <p:spPr bwMode="auto">
          <a:xfrm flipV="1">
            <a:off x="5358808" y="3444949"/>
            <a:ext cx="5188689" cy="4253023"/>
          </a:xfrm>
          <a:prstGeom prst="teardrop">
            <a:avLst>
              <a:gd name="adj" fmla="val 94262"/>
            </a:avLst>
          </a:prstGeom>
          <a:noFill/>
          <a:ln w="571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20" name="Text Placeholder 4">
            <a:extLst>
              <a:ext uri="{FF2B5EF4-FFF2-40B4-BE49-F238E27FC236}">
                <a16:creationId xmlns:a16="http://schemas.microsoft.com/office/drawing/2014/main" id="{A3B77008-CD33-F26B-4B2D-6EFC03933353}"/>
              </a:ext>
            </a:extLst>
          </p:cNvPr>
          <p:cNvSpPr txBox="1">
            <a:spLocks/>
          </p:cNvSpPr>
          <p:nvPr/>
        </p:nvSpPr>
        <p:spPr>
          <a:xfrm>
            <a:off x="5966617" y="4169533"/>
            <a:ext cx="3973069" cy="18473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
                <a:schemeClr val="tx1"/>
              </a:buClr>
              <a:buSzTx/>
              <a:buFont typeface="Arial" panose="020B0604020202020204" pitchFamily="34" charset="0"/>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0"/>
              </a:spcBef>
              <a:spcAft>
                <a:spcPts val="0"/>
              </a:spcAft>
              <a:buClrTx/>
              <a:buSzPct val="100000"/>
              <a:buFont typeface="Arial" panose="020B0604020202020204" pitchFamily="34" charset="0"/>
              <a:buNone/>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r>
              <a:rPr lang="en-US" sz="4400" b="1" kern="0" dirty="0"/>
              <a:t>LLM</a:t>
            </a:r>
            <a:r>
              <a:rPr lang="en-US" sz="4400" kern="0" dirty="0"/>
              <a:t> </a:t>
            </a:r>
          </a:p>
          <a:p>
            <a:pPr algn="ctr"/>
            <a:r>
              <a:rPr lang="en-US" sz="4400" kern="0" dirty="0"/>
              <a:t>(Mistral, Llama, Granite…)</a:t>
            </a:r>
            <a:endParaRPr lang="en-US" kern="0" dirty="0"/>
          </a:p>
        </p:txBody>
      </p:sp>
      <p:sp>
        <p:nvSpPr>
          <p:cNvPr id="21" name="Down Arrow 20">
            <a:extLst>
              <a:ext uri="{FF2B5EF4-FFF2-40B4-BE49-F238E27FC236}">
                <a16:creationId xmlns:a16="http://schemas.microsoft.com/office/drawing/2014/main" id="{86D0CACF-F117-2B3D-8B1B-6BDF72DEB75E}"/>
              </a:ext>
            </a:extLst>
          </p:cNvPr>
          <p:cNvSpPr/>
          <p:nvPr/>
        </p:nvSpPr>
        <p:spPr bwMode="auto">
          <a:xfrm rot="13137057">
            <a:off x="4725534" y="7251706"/>
            <a:ext cx="423609" cy="1299745"/>
          </a:xfrm>
          <a:prstGeom prst="downArrow">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22" name="Text Placeholder 4">
            <a:extLst>
              <a:ext uri="{FF2B5EF4-FFF2-40B4-BE49-F238E27FC236}">
                <a16:creationId xmlns:a16="http://schemas.microsoft.com/office/drawing/2014/main" id="{A346E556-7F79-5F5A-6D98-DCF4B20BAE3A}"/>
              </a:ext>
            </a:extLst>
          </p:cNvPr>
          <p:cNvSpPr txBox="1">
            <a:spLocks/>
          </p:cNvSpPr>
          <p:nvPr/>
        </p:nvSpPr>
        <p:spPr>
          <a:xfrm>
            <a:off x="5571461" y="7864532"/>
            <a:ext cx="3552219" cy="15823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
                <a:schemeClr val="tx1"/>
              </a:buClr>
              <a:buSzTx/>
              <a:buFont typeface="Arial" panose="020B0604020202020204" pitchFamily="34" charset="0"/>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0"/>
              </a:spcBef>
              <a:spcAft>
                <a:spcPts val="0"/>
              </a:spcAft>
              <a:buClrTx/>
              <a:buSzPct val="100000"/>
              <a:buFont typeface="Arial" panose="020B0604020202020204" pitchFamily="34" charset="0"/>
              <a:buNone/>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3200" b="1" kern="0" dirty="0"/>
              <a:t>Rule-based policies</a:t>
            </a:r>
            <a:endParaRPr lang="en-US" sz="1800" kern="0" dirty="0"/>
          </a:p>
        </p:txBody>
      </p:sp>
      <p:pic>
        <p:nvPicPr>
          <p:cNvPr id="23" name="Picture 22">
            <a:extLst>
              <a:ext uri="{FF2B5EF4-FFF2-40B4-BE49-F238E27FC236}">
                <a16:creationId xmlns:a16="http://schemas.microsoft.com/office/drawing/2014/main" id="{44ED3D4E-5CEB-523D-C393-F7C3B98228FD}"/>
              </a:ext>
            </a:extLst>
          </p:cNvPr>
          <p:cNvPicPr>
            <a:picLocks noChangeAspect="1"/>
          </p:cNvPicPr>
          <p:nvPr/>
        </p:nvPicPr>
        <p:blipFill>
          <a:blip r:embed="rId6"/>
          <a:stretch>
            <a:fillRect/>
          </a:stretch>
        </p:blipFill>
        <p:spPr>
          <a:xfrm>
            <a:off x="1071852" y="9446896"/>
            <a:ext cx="6794500" cy="3238500"/>
          </a:xfrm>
          <a:prstGeom prst="rect">
            <a:avLst/>
          </a:prstGeom>
        </p:spPr>
      </p:pic>
      <p:sp>
        <p:nvSpPr>
          <p:cNvPr id="26" name="Text Placeholder 4">
            <a:extLst>
              <a:ext uri="{FF2B5EF4-FFF2-40B4-BE49-F238E27FC236}">
                <a16:creationId xmlns:a16="http://schemas.microsoft.com/office/drawing/2014/main" id="{0F160690-AE4B-B688-20CC-A9C0F08E9977}"/>
              </a:ext>
            </a:extLst>
          </p:cNvPr>
          <p:cNvSpPr>
            <a:spLocks noGrp="1"/>
          </p:cNvSpPr>
          <p:nvPr>
            <p:ph type="body" sz="quarter" idx="12"/>
          </p:nvPr>
        </p:nvSpPr>
        <p:spPr>
          <a:xfrm>
            <a:off x="467797" y="337067"/>
            <a:ext cx="16377483" cy="3107882"/>
          </a:xfrm>
        </p:spPr>
        <p:txBody>
          <a:bodyPr/>
          <a:lstStyle/>
          <a:p>
            <a:r>
              <a:rPr lang="en-US" sz="6400" u="none" strike="noStrike" cap="none" spc="0" baseline="0" dirty="0">
                <a:uFillTx/>
                <a:sym typeface="IBM Plex Sans Light"/>
              </a:rPr>
              <a:t>…and ask the same question</a:t>
            </a:r>
            <a:endParaRPr lang="en-US" sz="4400" dirty="0"/>
          </a:p>
        </p:txBody>
      </p:sp>
      <p:sp>
        <p:nvSpPr>
          <p:cNvPr id="27" name="Footer Placeholder 3">
            <a:extLst>
              <a:ext uri="{FF2B5EF4-FFF2-40B4-BE49-F238E27FC236}">
                <a16:creationId xmlns:a16="http://schemas.microsoft.com/office/drawing/2014/main" id="{1280F2B3-85AD-8F27-4928-B90D8C628F69}"/>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spTree>
    <p:extLst>
      <p:ext uri="{BB962C8B-B14F-4D97-AF65-F5344CB8AC3E}">
        <p14:creationId xmlns:p14="http://schemas.microsoft.com/office/powerpoint/2010/main" val="129703993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364861EB-E3CF-C6F3-0D76-125659102118}"/>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pic>
        <p:nvPicPr>
          <p:cNvPr id="5" name="Picture 4">
            <a:extLst>
              <a:ext uri="{FF2B5EF4-FFF2-40B4-BE49-F238E27FC236}">
                <a16:creationId xmlns:a16="http://schemas.microsoft.com/office/drawing/2014/main" id="{38F2A4E6-C884-BDF6-DA78-B25D6BB17F98}"/>
              </a:ext>
            </a:extLst>
          </p:cNvPr>
          <p:cNvPicPr>
            <a:picLocks noChangeAspect="1"/>
          </p:cNvPicPr>
          <p:nvPr/>
        </p:nvPicPr>
        <p:blipFill>
          <a:blip r:embed="rId3"/>
          <a:stretch>
            <a:fillRect/>
          </a:stretch>
        </p:blipFill>
        <p:spPr>
          <a:xfrm>
            <a:off x="5031580" y="84083"/>
            <a:ext cx="14324013" cy="13547834"/>
          </a:xfrm>
          <a:prstGeom prst="rect">
            <a:avLst/>
          </a:prstGeom>
        </p:spPr>
      </p:pic>
    </p:spTree>
    <p:extLst>
      <p:ext uri="{BB962C8B-B14F-4D97-AF65-F5344CB8AC3E}">
        <p14:creationId xmlns:p14="http://schemas.microsoft.com/office/powerpoint/2010/main" val="263047191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6D8E715-9C8F-49CB-4C11-54113A6CD21E}"/>
              </a:ext>
            </a:extLst>
          </p:cNvPr>
          <p:cNvPicPr>
            <a:picLocks noChangeAspect="1"/>
          </p:cNvPicPr>
          <p:nvPr/>
        </p:nvPicPr>
        <p:blipFill>
          <a:blip r:embed="rId3"/>
          <a:stretch>
            <a:fillRect/>
          </a:stretch>
        </p:blipFill>
        <p:spPr>
          <a:xfrm>
            <a:off x="14367694" y="3198613"/>
            <a:ext cx="5670575" cy="10058400"/>
          </a:xfrm>
          <a:prstGeom prst="rect">
            <a:avLst/>
          </a:prstGeom>
        </p:spPr>
      </p:pic>
      <p:sp>
        <p:nvSpPr>
          <p:cNvPr id="8" name="Rectangle 7">
            <a:extLst>
              <a:ext uri="{FF2B5EF4-FFF2-40B4-BE49-F238E27FC236}">
                <a16:creationId xmlns:a16="http://schemas.microsoft.com/office/drawing/2014/main" id="{D5DD9CA2-D508-B294-0DFF-6923931448E7}"/>
              </a:ext>
            </a:extLst>
          </p:cNvPr>
          <p:cNvSpPr/>
          <p:nvPr/>
        </p:nvSpPr>
        <p:spPr bwMode="auto">
          <a:xfrm>
            <a:off x="15058688" y="3323029"/>
            <a:ext cx="3053299" cy="724584"/>
          </a:xfrm>
          <a:prstGeom prst="rect">
            <a:avLst/>
          </a:prstGeom>
          <a:solidFill>
            <a:srgbClr val="262626"/>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0" name="TextBox 9">
            <a:extLst>
              <a:ext uri="{FF2B5EF4-FFF2-40B4-BE49-F238E27FC236}">
                <a16:creationId xmlns:a16="http://schemas.microsoft.com/office/drawing/2014/main" id="{B48B4E87-E95E-480A-5977-7EC0C9154C96}"/>
              </a:ext>
            </a:extLst>
          </p:cNvPr>
          <p:cNvSpPr txBox="1"/>
          <p:nvPr/>
        </p:nvSpPr>
        <p:spPr>
          <a:xfrm>
            <a:off x="15260828" y="3528942"/>
            <a:ext cx="3053299" cy="59906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2000" b="1" dirty="0">
                <a:solidFill>
                  <a:schemeClr val="bg1"/>
                </a:solidFill>
                <a:cs typeface="Arial" panose="020B0604020202020204" pitchFamily="34" charset="0"/>
              </a:rPr>
              <a:t>Acme Corp – Ask HR</a:t>
            </a:r>
          </a:p>
        </p:txBody>
      </p:sp>
      <p:sp>
        <p:nvSpPr>
          <p:cNvPr id="11" name="TextBox 10">
            <a:extLst>
              <a:ext uri="{FF2B5EF4-FFF2-40B4-BE49-F238E27FC236}">
                <a16:creationId xmlns:a16="http://schemas.microsoft.com/office/drawing/2014/main" id="{A6A32E37-BCBC-2C73-2AE6-590E3403C252}"/>
              </a:ext>
            </a:extLst>
          </p:cNvPr>
          <p:cNvSpPr txBox="1"/>
          <p:nvPr/>
        </p:nvSpPr>
        <p:spPr>
          <a:xfrm>
            <a:off x="15016157" y="5448416"/>
            <a:ext cx="3053299" cy="599064"/>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1800" b="1" dirty="0">
                <a:cs typeface="Arial" panose="020B0604020202020204" pitchFamily="34" charset="0"/>
              </a:rPr>
              <a:t>Learn about retirement plan</a:t>
            </a:r>
          </a:p>
        </p:txBody>
      </p:sp>
      <p:sp>
        <p:nvSpPr>
          <p:cNvPr id="12" name="TextBox 11">
            <a:extLst>
              <a:ext uri="{FF2B5EF4-FFF2-40B4-BE49-F238E27FC236}">
                <a16:creationId xmlns:a16="http://schemas.microsoft.com/office/drawing/2014/main" id="{C49D9F76-2EB6-B8AB-1CB2-7AD51099CF26}"/>
              </a:ext>
            </a:extLst>
          </p:cNvPr>
          <p:cNvSpPr txBox="1"/>
          <p:nvPr/>
        </p:nvSpPr>
        <p:spPr>
          <a:xfrm>
            <a:off x="15016156" y="6343089"/>
            <a:ext cx="3053299" cy="599064"/>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1800" b="1" dirty="0">
                <a:cs typeface="Arial" panose="020B0604020202020204" pitchFamily="34" charset="0"/>
              </a:rPr>
              <a:t>Ask for time-off</a:t>
            </a:r>
          </a:p>
        </p:txBody>
      </p:sp>
      <p:sp>
        <p:nvSpPr>
          <p:cNvPr id="13" name="TextBox 12">
            <a:extLst>
              <a:ext uri="{FF2B5EF4-FFF2-40B4-BE49-F238E27FC236}">
                <a16:creationId xmlns:a16="http://schemas.microsoft.com/office/drawing/2014/main" id="{7E25C330-F11C-650F-0013-E0E5840C7567}"/>
              </a:ext>
            </a:extLst>
          </p:cNvPr>
          <p:cNvSpPr txBox="1"/>
          <p:nvPr/>
        </p:nvSpPr>
        <p:spPr>
          <a:xfrm>
            <a:off x="14991407" y="7272482"/>
            <a:ext cx="4039946" cy="599064"/>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1800" b="1" dirty="0">
                <a:cs typeface="Arial" panose="020B0604020202020204" pitchFamily="34" charset="0"/>
              </a:rPr>
              <a:t>Initiate an employee transfer</a:t>
            </a:r>
          </a:p>
        </p:txBody>
      </p:sp>
      <p:sp>
        <p:nvSpPr>
          <p:cNvPr id="14" name="TextBox 13">
            <a:extLst>
              <a:ext uri="{FF2B5EF4-FFF2-40B4-BE49-F238E27FC236}">
                <a16:creationId xmlns:a16="http://schemas.microsoft.com/office/drawing/2014/main" id="{8CD33CBB-B6BA-83E8-BE4F-D5C4F93811BC}"/>
              </a:ext>
            </a:extLst>
          </p:cNvPr>
          <p:cNvSpPr txBox="1"/>
          <p:nvPr/>
        </p:nvSpPr>
        <p:spPr>
          <a:xfrm>
            <a:off x="14991407" y="8183560"/>
            <a:ext cx="4039946" cy="599064"/>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1800" b="1" dirty="0">
                <a:cs typeface="Arial" panose="020B0604020202020204" pitchFamily="34" charset="0"/>
              </a:rPr>
              <a:t>Recruitment services</a:t>
            </a:r>
          </a:p>
        </p:txBody>
      </p:sp>
      <p:pic>
        <p:nvPicPr>
          <p:cNvPr id="15" name="Picture 14">
            <a:extLst>
              <a:ext uri="{FF2B5EF4-FFF2-40B4-BE49-F238E27FC236}">
                <a16:creationId xmlns:a16="http://schemas.microsoft.com/office/drawing/2014/main" id="{4CBCEEF6-DE98-7875-13CA-CFE64D501487}"/>
              </a:ext>
            </a:extLst>
          </p:cNvPr>
          <p:cNvPicPr>
            <a:picLocks noChangeAspect="1"/>
          </p:cNvPicPr>
          <p:nvPr/>
        </p:nvPicPr>
        <p:blipFill>
          <a:blip r:embed="rId4"/>
          <a:stretch>
            <a:fillRect/>
          </a:stretch>
        </p:blipFill>
        <p:spPr>
          <a:xfrm>
            <a:off x="15771069" y="8966143"/>
            <a:ext cx="4267200" cy="584200"/>
          </a:xfrm>
          <a:prstGeom prst="rect">
            <a:avLst/>
          </a:prstGeom>
        </p:spPr>
      </p:pic>
      <p:sp>
        <p:nvSpPr>
          <p:cNvPr id="16" name="Rectangle 15">
            <a:extLst>
              <a:ext uri="{FF2B5EF4-FFF2-40B4-BE49-F238E27FC236}">
                <a16:creationId xmlns:a16="http://schemas.microsoft.com/office/drawing/2014/main" id="{A95D3483-78A8-1D2A-F159-9060D3691C6D}"/>
              </a:ext>
            </a:extLst>
          </p:cNvPr>
          <p:cNvSpPr/>
          <p:nvPr/>
        </p:nvSpPr>
        <p:spPr bwMode="auto">
          <a:xfrm>
            <a:off x="15980768" y="9142907"/>
            <a:ext cx="3784600" cy="222073"/>
          </a:xfrm>
          <a:prstGeom prst="rect">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7" name="Rectangle 16">
            <a:extLst>
              <a:ext uri="{FF2B5EF4-FFF2-40B4-BE49-F238E27FC236}">
                <a16:creationId xmlns:a16="http://schemas.microsoft.com/office/drawing/2014/main" id="{45DFCEFD-5EA6-D1CB-BE3E-4D17F6D138A4}"/>
              </a:ext>
            </a:extLst>
          </p:cNvPr>
          <p:cNvSpPr/>
          <p:nvPr/>
        </p:nvSpPr>
        <p:spPr bwMode="auto">
          <a:xfrm>
            <a:off x="14469468" y="10076180"/>
            <a:ext cx="5461000" cy="1866900"/>
          </a:xfrm>
          <a:prstGeom prst="rect">
            <a:avLst/>
          </a:pr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8" name="TextBox 17">
            <a:extLst>
              <a:ext uri="{FF2B5EF4-FFF2-40B4-BE49-F238E27FC236}">
                <a16:creationId xmlns:a16="http://schemas.microsoft.com/office/drawing/2014/main" id="{B0B938DB-AF6D-808C-8100-A7A0B722F236}"/>
              </a:ext>
            </a:extLst>
          </p:cNvPr>
          <p:cNvSpPr txBox="1"/>
          <p:nvPr/>
        </p:nvSpPr>
        <p:spPr>
          <a:xfrm>
            <a:off x="15940335" y="9155987"/>
            <a:ext cx="3990133" cy="47354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1600" b="1" dirty="0">
                <a:solidFill>
                  <a:schemeClr val="bg1"/>
                </a:solidFill>
                <a:cs typeface="Arial" panose="020B0604020202020204" pitchFamily="34" charset="0"/>
              </a:rPr>
              <a:t>How many time-off days am I eligible to?</a:t>
            </a:r>
          </a:p>
        </p:txBody>
      </p:sp>
      <p:sp>
        <p:nvSpPr>
          <p:cNvPr id="29" name="TextBox 28">
            <a:extLst>
              <a:ext uri="{FF2B5EF4-FFF2-40B4-BE49-F238E27FC236}">
                <a16:creationId xmlns:a16="http://schemas.microsoft.com/office/drawing/2014/main" id="{3BB214AC-813F-9AEF-0435-1458AA6AA207}"/>
              </a:ext>
            </a:extLst>
          </p:cNvPr>
          <p:cNvSpPr txBox="1"/>
          <p:nvPr/>
        </p:nvSpPr>
        <p:spPr>
          <a:xfrm>
            <a:off x="14792411" y="9727107"/>
            <a:ext cx="5138057" cy="73866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l" defTabSz="2438400">
              <a:buSzPct val="100000"/>
            </a:pPr>
            <a:r>
              <a:rPr lang="en-US" sz="1600" b="1" dirty="0">
                <a:solidFill>
                  <a:schemeClr val="tx1">
                    <a:lumMod val="75000"/>
                    <a:lumOff val="25000"/>
                  </a:schemeClr>
                </a:solidFill>
                <a:cs typeface="Arial" panose="020B0604020202020204" pitchFamily="34" charset="0"/>
              </a:rPr>
              <a:t>You have been hired on November 1</a:t>
            </a:r>
            <a:r>
              <a:rPr lang="en-US" sz="1600" b="1" baseline="30000" dirty="0">
                <a:solidFill>
                  <a:schemeClr val="tx1">
                    <a:lumMod val="75000"/>
                    <a:lumOff val="25000"/>
                  </a:schemeClr>
                </a:solidFill>
                <a:cs typeface="Arial" panose="020B0604020202020204" pitchFamily="34" charset="0"/>
              </a:rPr>
              <a:t>st</a:t>
            </a:r>
            <a:r>
              <a:rPr lang="en-US" sz="1600" b="1" dirty="0">
                <a:solidFill>
                  <a:schemeClr val="tx1">
                    <a:lumMod val="75000"/>
                    <a:lumOff val="25000"/>
                  </a:schemeClr>
                </a:solidFill>
                <a:cs typeface="Arial" panose="020B0604020202020204" pitchFamily="34" charset="0"/>
              </a:rPr>
              <a:t>, 1999. As an Acme Corp employee you get to enjoy 43 days of time off each year.</a:t>
            </a:r>
          </a:p>
        </p:txBody>
      </p:sp>
      <p:pic>
        <p:nvPicPr>
          <p:cNvPr id="30" name="Picture 29">
            <a:extLst>
              <a:ext uri="{FF2B5EF4-FFF2-40B4-BE49-F238E27FC236}">
                <a16:creationId xmlns:a16="http://schemas.microsoft.com/office/drawing/2014/main" id="{6606DC8A-C513-280D-9855-8CC071175360}"/>
              </a:ext>
            </a:extLst>
          </p:cNvPr>
          <p:cNvPicPr>
            <a:picLocks noChangeAspect="1"/>
          </p:cNvPicPr>
          <p:nvPr/>
        </p:nvPicPr>
        <p:blipFill>
          <a:blip r:embed="rId5"/>
          <a:stretch>
            <a:fillRect/>
          </a:stretch>
        </p:blipFill>
        <p:spPr>
          <a:xfrm>
            <a:off x="14512525" y="9727107"/>
            <a:ext cx="135056" cy="405169"/>
          </a:xfrm>
          <a:prstGeom prst="rect">
            <a:avLst/>
          </a:prstGeom>
        </p:spPr>
      </p:pic>
      <p:sp>
        <p:nvSpPr>
          <p:cNvPr id="31" name="TextBox 30">
            <a:extLst>
              <a:ext uri="{FF2B5EF4-FFF2-40B4-BE49-F238E27FC236}">
                <a16:creationId xmlns:a16="http://schemas.microsoft.com/office/drawing/2014/main" id="{54552A0F-1B7F-D608-D0D7-4276EA97760E}"/>
              </a:ext>
            </a:extLst>
          </p:cNvPr>
          <p:cNvSpPr txBox="1"/>
          <p:nvPr/>
        </p:nvSpPr>
        <p:spPr>
          <a:xfrm>
            <a:off x="14798613" y="4459711"/>
            <a:ext cx="5131856" cy="246221"/>
          </a:xfrm>
          <a:prstGeom prst="rect">
            <a:avLst/>
          </a:prstGeom>
          <a:solidFill>
            <a:srgbClr val="F4F4F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l" defTabSz="2438400">
              <a:buSzPct val="100000"/>
            </a:pPr>
            <a:r>
              <a:rPr lang="en-US" sz="1600" b="1" dirty="0">
                <a:solidFill>
                  <a:schemeClr val="tx1">
                    <a:lumMod val="75000"/>
                    <a:lumOff val="25000"/>
                  </a:schemeClr>
                </a:solidFill>
                <a:cs typeface="Arial" panose="020B0604020202020204" pitchFamily="34" charset="0"/>
              </a:rPr>
              <a:t>Welcome John Doe! How can I help you today?</a:t>
            </a:r>
          </a:p>
        </p:txBody>
      </p:sp>
      <p:sp>
        <p:nvSpPr>
          <p:cNvPr id="32" name="Down Arrow 31">
            <a:extLst>
              <a:ext uri="{FF2B5EF4-FFF2-40B4-BE49-F238E27FC236}">
                <a16:creationId xmlns:a16="http://schemas.microsoft.com/office/drawing/2014/main" id="{25FBFCEB-76F8-EA10-095B-082FDF6CFBBA}"/>
              </a:ext>
            </a:extLst>
          </p:cNvPr>
          <p:cNvSpPr/>
          <p:nvPr/>
        </p:nvSpPr>
        <p:spPr bwMode="auto">
          <a:xfrm rot="16200000">
            <a:off x="12201701" y="4662427"/>
            <a:ext cx="374717" cy="2414881"/>
          </a:xfrm>
          <a:prstGeom prst="downArrow">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9" name="Teardrop 18">
            <a:extLst>
              <a:ext uri="{FF2B5EF4-FFF2-40B4-BE49-F238E27FC236}">
                <a16:creationId xmlns:a16="http://schemas.microsoft.com/office/drawing/2014/main" id="{D8D6A661-15DC-5E13-B1D3-AC4DBAA98DBD}"/>
              </a:ext>
            </a:extLst>
          </p:cNvPr>
          <p:cNvSpPr/>
          <p:nvPr/>
        </p:nvSpPr>
        <p:spPr bwMode="auto">
          <a:xfrm flipV="1">
            <a:off x="5358808" y="3444949"/>
            <a:ext cx="5188689" cy="4253023"/>
          </a:xfrm>
          <a:prstGeom prst="teardrop">
            <a:avLst>
              <a:gd name="adj" fmla="val 94262"/>
            </a:avLst>
          </a:prstGeom>
          <a:noFill/>
          <a:ln w="571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20" name="Text Placeholder 4">
            <a:extLst>
              <a:ext uri="{FF2B5EF4-FFF2-40B4-BE49-F238E27FC236}">
                <a16:creationId xmlns:a16="http://schemas.microsoft.com/office/drawing/2014/main" id="{A3B77008-CD33-F26B-4B2D-6EFC03933353}"/>
              </a:ext>
            </a:extLst>
          </p:cNvPr>
          <p:cNvSpPr txBox="1">
            <a:spLocks/>
          </p:cNvSpPr>
          <p:nvPr/>
        </p:nvSpPr>
        <p:spPr>
          <a:xfrm>
            <a:off x="5966617" y="4169533"/>
            <a:ext cx="3973069" cy="18473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
                <a:schemeClr val="tx1"/>
              </a:buClr>
              <a:buSzTx/>
              <a:buFont typeface="Arial" panose="020B0604020202020204" pitchFamily="34" charset="0"/>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0"/>
              </a:spcBef>
              <a:spcAft>
                <a:spcPts val="0"/>
              </a:spcAft>
              <a:buClrTx/>
              <a:buSzPct val="100000"/>
              <a:buFont typeface="Arial" panose="020B0604020202020204" pitchFamily="34" charset="0"/>
              <a:buNone/>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r>
              <a:rPr lang="en-US" sz="4400" b="1" kern="0" dirty="0"/>
              <a:t>LLM</a:t>
            </a:r>
            <a:r>
              <a:rPr lang="en-US" sz="4400" kern="0" dirty="0"/>
              <a:t> </a:t>
            </a:r>
          </a:p>
          <a:p>
            <a:pPr algn="ctr"/>
            <a:r>
              <a:rPr lang="en-US" sz="4400" kern="0" dirty="0"/>
              <a:t>(Mistral, Llama, Granite…)</a:t>
            </a:r>
            <a:endParaRPr lang="en-US" kern="0" dirty="0"/>
          </a:p>
        </p:txBody>
      </p:sp>
      <p:sp>
        <p:nvSpPr>
          <p:cNvPr id="21" name="Down Arrow 20">
            <a:extLst>
              <a:ext uri="{FF2B5EF4-FFF2-40B4-BE49-F238E27FC236}">
                <a16:creationId xmlns:a16="http://schemas.microsoft.com/office/drawing/2014/main" id="{86D0CACF-F117-2B3D-8B1B-6BDF72DEB75E}"/>
              </a:ext>
            </a:extLst>
          </p:cNvPr>
          <p:cNvSpPr/>
          <p:nvPr/>
        </p:nvSpPr>
        <p:spPr bwMode="auto">
          <a:xfrm rot="13137057">
            <a:off x="4725534" y="7251706"/>
            <a:ext cx="423609" cy="1299745"/>
          </a:xfrm>
          <a:prstGeom prst="downArrow">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22" name="Text Placeholder 4">
            <a:extLst>
              <a:ext uri="{FF2B5EF4-FFF2-40B4-BE49-F238E27FC236}">
                <a16:creationId xmlns:a16="http://schemas.microsoft.com/office/drawing/2014/main" id="{A346E556-7F79-5F5A-6D98-DCF4B20BAE3A}"/>
              </a:ext>
            </a:extLst>
          </p:cNvPr>
          <p:cNvSpPr txBox="1">
            <a:spLocks/>
          </p:cNvSpPr>
          <p:nvPr/>
        </p:nvSpPr>
        <p:spPr>
          <a:xfrm>
            <a:off x="5571461" y="7864532"/>
            <a:ext cx="3552219" cy="15823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
                <a:schemeClr val="tx1"/>
              </a:buClr>
              <a:buSzTx/>
              <a:buFont typeface="Arial" panose="020B0604020202020204" pitchFamily="34" charset="0"/>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0"/>
              </a:spcBef>
              <a:spcAft>
                <a:spcPts val="0"/>
              </a:spcAft>
              <a:buClrTx/>
              <a:buSzPct val="100000"/>
              <a:buFont typeface="Arial" panose="020B0604020202020204" pitchFamily="34" charset="0"/>
              <a:buNone/>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3200" b="1" kern="0" dirty="0"/>
              <a:t>Rule-based policies</a:t>
            </a:r>
            <a:endParaRPr lang="en-US" sz="1800" kern="0" dirty="0"/>
          </a:p>
        </p:txBody>
      </p:sp>
      <p:pic>
        <p:nvPicPr>
          <p:cNvPr id="23" name="Picture 22">
            <a:extLst>
              <a:ext uri="{FF2B5EF4-FFF2-40B4-BE49-F238E27FC236}">
                <a16:creationId xmlns:a16="http://schemas.microsoft.com/office/drawing/2014/main" id="{44ED3D4E-5CEB-523D-C393-F7C3B98228FD}"/>
              </a:ext>
            </a:extLst>
          </p:cNvPr>
          <p:cNvPicPr>
            <a:picLocks noChangeAspect="1"/>
          </p:cNvPicPr>
          <p:nvPr/>
        </p:nvPicPr>
        <p:blipFill>
          <a:blip r:embed="rId6"/>
          <a:stretch>
            <a:fillRect/>
          </a:stretch>
        </p:blipFill>
        <p:spPr>
          <a:xfrm>
            <a:off x="1071852" y="9446896"/>
            <a:ext cx="6794500" cy="3238500"/>
          </a:xfrm>
          <a:prstGeom prst="rect">
            <a:avLst/>
          </a:prstGeom>
        </p:spPr>
      </p:pic>
      <p:sp>
        <p:nvSpPr>
          <p:cNvPr id="4" name="Rectangle 3">
            <a:extLst>
              <a:ext uri="{FF2B5EF4-FFF2-40B4-BE49-F238E27FC236}">
                <a16:creationId xmlns:a16="http://schemas.microsoft.com/office/drawing/2014/main" id="{16990439-E9A4-85C8-9BC5-93CD4FE67E2E}"/>
              </a:ext>
            </a:extLst>
          </p:cNvPr>
          <p:cNvSpPr/>
          <p:nvPr/>
        </p:nvSpPr>
        <p:spPr bwMode="auto">
          <a:xfrm>
            <a:off x="3971328" y="2739800"/>
            <a:ext cx="16694112" cy="6772917"/>
          </a:xfrm>
          <a:prstGeom prst="rect">
            <a:avLst/>
          </a:prstGeom>
          <a:solidFill>
            <a:srgbClr val="FFFFFF">
              <a:alpha val="80000"/>
            </a:srgbClr>
          </a:solidFill>
          <a:ln w="762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5" name="Rectangle 4">
            <a:extLst>
              <a:ext uri="{FF2B5EF4-FFF2-40B4-BE49-F238E27FC236}">
                <a16:creationId xmlns:a16="http://schemas.microsoft.com/office/drawing/2014/main" id="{F46113AE-247E-662E-7246-CF63BE33D2E6}"/>
              </a:ext>
            </a:extLst>
          </p:cNvPr>
          <p:cNvSpPr/>
          <p:nvPr/>
        </p:nvSpPr>
        <p:spPr bwMode="auto">
          <a:xfrm>
            <a:off x="487680" y="8903206"/>
            <a:ext cx="11653125" cy="4612456"/>
          </a:xfrm>
          <a:prstGeom prst="rect">
            <a:avLst/>
          </a:prstGeom>
          <a:solidFill>
            <a:srgbClr val="FFFFFF">
              <a:alpha val="80000"/>
            </a:srgbClr>
          </a:solidFill>
          <a:ln w="762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6" name="Rectangle 5">
            <a:extLst>
              <a:ext uri="{FF2B5EF4-FFF2-40B4-BE49-F238E27FC236}">
                <a16:creationId xmlns:a16="http://schemas.microsoft.com/office/drawing/2014/main" id="{FCF17449-5C92-3C2F-433F-35AFAF830CCE}"/>
              </a:ext>
            </a:extLst>
          </p:cNvPr>
          <p:cNvSpPr/>
          <p:nvPr/>
        </p:nvSpPr>
        <p:spPr bwMode="auto">
          <a:xfrm>
            <a:off x="5631390" y="4459711"/>
            <a:ext cx="10139679" cy="3963037"/>
          </a:xfrm>
          <a:prstGeom prst="rect">
            <a:avLst/>
          </a:prstGeom>
          <a:solidFill>
            <a:schemeClr val="bg1"/>
          </a:solidFill>
          <a:ln w="762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9" name="Text Placeholder 4">
            <a:extLst>
              <a:ext uri="{FF2B5EF4-FFF2-40B4-BE49-F238E27FC236}">
                <a16:creationId xmlns:a16="http://schemas.microsoft.com/office/drawing/2014/main" id="{AF880195-BF77-1E0B-B8A2-491B30F264E7}"/>
              </a:ext>
            </a:extLst>
          </p:cNvPr>
          <p:cNvSpPr txBox="1">
            <a:spLocks/>
          </p:cNvSpPr>
          <p:nvPr/>
        </p:nvSpPr>
        <p:spPr>
          <a:xfrm>
            <a:off x="5966617" y="5664129"/>
            <a:ext cx="9532950" cy="14268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
                <a:schemeClr val="tx1"/>
              </a:buClr>
              <a:buSzTx/>
              <a:buFont typeface="Arial" panose="020B0604020202020204" pitchFamily="34" charset="0"/>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0"/>
              </a:spcBef>
              <a:spcAft>
                <a:spcPts val="0"/>
              </a:spcAft>
              <a:buClrTx/>
              <a:buSzPct val="100000"/>
              <a:buFont typeface="Arial" panose="020B0604020202020204" pitchFamily="34" charset="0"/>
              <a:buNone/>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6400" kern="0" dirty="0"/>
              <a:t>Now the answer is correct.</a:t>
            </a:r>
            <a:endParaRPr lang="en-US" sz="4400" kern="0" dirty="0"/>
          </a:p>
        </p:txBody>
      </p:sp>
      <p:sp>
        <p:nvSpPr>
          <p:cNvPr id="24" name="Rectangle 23">
            <a:extLst>
              <a:ext uri="{FF2B5EF4-FFF2-40B4-BE49-F238E27FC236}">
                <a16:creationId xmlns:a16="http://schemas.microsoft.com/office/drawing/2014/main" id="{5608E507-4DB4-86AB-98C7-56E485D8074F}"/>
              </a:ext>
            </a:extLst>
          </p:cNvPr>
          <p:cNvSpPr/>
          <p:nvPr/>
        </p:nvSpPr>
        <p:spPr bwMode="auto">
          <a:xfrm>
            <a:off x="14462406" y="9610295"/>
            <a:ext cx="5461000" cy="1379004"/>
          </a:xfrm>
          <a:prstGeom prst="rect">
            <a:avLst/>
          </a:prstGeom>
          <a:noFill/>
          <a:ln w="76200">
            <a:solidFill>
              <a:schemeClr val="accent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25" name="Triangle 24">
            <a:extLst>
              <a:ext uri="{FF2B5EF4-FFF2-40B4-BE49-F238E27FC236}">
                <a16:creationId xmlns:a16="http://schemas.microsoft.com/office/drawing/2014/main" id="{6B7D08CA-EE84-BEF9-8974-FEED3A3D2090}"/>
              </a:ext>
            </a:extLst>
          </p:cNvPr>
          <p:cNvSpPr/>
          <p:nvPr/>
        </p:nvSpPr>
        <p:spPr bwMode="auto">
          <a:xfrm flipV="1">
            <a:off x="13847958" y="8431211"/>
            <a:ext cx="1412870" cy="1119132"/>
          </a:xfrm>
          <a:prstGeom prst="triangle">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27" name="Footer Placeholder 3">
            <a:extLst>
              <a:ext uri="{FF2B5EF4-FFF2-40B4-BE49-F238E27FC236}">
                <a16:creationId xmlns:a16="http://schemas.microsoft.com/office/drawing/2014/main" id="{EC1779C3-DFC3-1249-CDB4-1137392BFAF9}"/>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spTree>
    <p:extLst>
      <p:ext uri="{BB962C8B-B14F-4D97-AF65-F5344CB8AC3E}">
        <p14:creationId xmlns:p14="http://schemas.microsoft.com/office/powerpoint/2010/main" val="370657915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46E75DC5-5D67-4DEA-E21F-01D8DB83D867}"/>
              </a:ext>
            </a:extLst>
          </p:cNvPr>
          <p:cNvSpPr>
            <a:spLocks noGrp="1"/>
          </p:cNvSpPr>
          <p:nvPr>
            <p:ph type="body" sz="quarter" idx="12"/>
          </p:nvPr>
        </p:nvSpPr>
        <p:spPr>
          <a:xfrm>
            <a:off x="-1" y="4930332"/>
            <a:ext cx="24387175" cy="3107882"/>
          </a:xfrm>
        </p:spPr>
        <p:txBody>
          <a:bodyPr/>
          <a:lstStyle/>
          <a:p>
            <a:pPr algn="ctr"/>
            <a:r>
              <a:rPr lang="en-US" sz="8800" u="none" strike="noStrike" cap="none" spc="0" baseline="0" dirty="0">
                <a:uFillTx/>
                <a:sym typeface="IBM Plex Sans Light"/>
              </a:rPr>
              <a:t>How did we do that?</a:t>
            </a:r>
            <a:endParaRPr lang="en-US" sz="8800" dirty="0"/>
          </a:p>
          <a:p>
            <a:pPr algn="ctr"/>
            <a:endParaRPr lang="en-US" sz="8800" dirty="0"/>
          </a:p>
        </p:txBody>
      </p:sp>
      <p:sp>
        <p:nvSpPr>
          <p:cNvPr id="2" name="Footer Placeholder 3">
            <a:extLst>
              <a:ext uri="{FF2B5EF4-FFF2-40B4-BE49-F238E27FC236}">
                <a16:creationId xmlns:a16="http://schemas.microsoft.com/office/drawing/2014/main" id="{5BA4401F-B58E-C119-8239-A547079B15C9}"/>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spTree>
    <p:extLst>
      <p:ext uri="{BB962C8B-B14F-4D97-AF65-F5344CB8AC3E}">
        <p14:creationId xmlns:p14="http://schemas.microsoft.com/office/powerpoint/2010/main" val="372224068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5E8838C-0393-9909-B103-829A1896956E}"/>
              </a:ext>
            </a:extLst>
          </p:cNvPr>
          <p:cNvSpPr>
            <a:spLocks noGrp="1"/>
          </p:cNvSpPr>
          <p:nvPr>
            <p:ph type="body" sz="quarter" idx="12"/>
          </p:nvPr>
        </p:nvSpPr>
        <p:spPr>
          <a:xfrm>
            <a:off x="467797" y="337067"/>
            <a:ext cx="21264833" cy="870353"/>
          </a:xfrm>
        </p:spPr>
        <p:txBody>
          <a:bodyPr/>
          <a:lstStyle/>
          <a:p>
            <a:r>
              <a:rPr lang="en-US" sz="6400" u="none" strike="noStrike" cap="none" spc="0" baseline="0" dirty="0">
                <a:uFillTx/>
                <a:sym typeface="IBM Plex Sans Light"/>
              </a:rPr>
              <a:t>Augment LLMs with “tools” using prescriptive logic to answer questions</a:t>
            </a:r>
          </a:p>
          <a:p>
            <a:endParaRPr lang="en-US" sz="4400" dirty="0"/>
          </a:p>
        </p:txBody>
      </p:sp>
      <p:sp>
        <p:nvSpPr>
          <p:cNvPr id="32" name="Title 1">
            <a:extLst>
              <a:ext uri="{FF2B5EF4-FFF2-40B4-BE49-F238E27FC236}">
                <a16:creationId xmlns:a16="http://schemas.microsoft.com/office/drawing/2014/main" id="{EBE37EEB-8146-81DD-45EB-3BDD8C9E2A89}"/>
              </a:ext>
            </a:extLst>
          </p:cNvPr>
          <p:cNvSpPr txBox="1">
            <a:spLocks/>
          </p:cNvSpPr>
          <p:nvPr/>
        </p:nvSpPr>
        <p:spPr>
          <a:xfrm>
            <a:off x="286987" y="9456754"/>
            <a:ext cx="2990574" cy="2019116"/>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608975"/>
            <a:r>
              <a:rPr lang="en-US" kern="0" dirty="0">
                <a:solidFill>
                  <a:srgbClr val="24A148"/>
                </a:solidFill>
                <a:latin typeface="Arial" panose="020B0604020202020204"/>
              </a:rPr>
              <a:t>Right</a:t>
            </a:r>
            <a:r>
              <a:rPr lang="en-US" kern="0" dirty="0">
                <a:solidFill>
                  <a:schemeClr val="tx1"/>
                </a:solidFill>
                <a:latin typeface="Arial" panose="020B0604020202020204"/>
              </a:rPr>
              <a:t>: </a:t>
            </a:r>
          </a:p>
          <a:p>
            <a:pPr defTabSz="608975"/>
            <a:r>
              <a:rPr lang="en-US" kern="0" dirty="0">
                <a:solidFill>
                  <a:schemeClr val="tx1"/>
                </a:solidFill>
                <a:latin typeface="Arial" panose="020B0604020202020204"/>
              </a:rPr>
              <a:t>the response has been generated by the rule-based service which ensures compliance with corporate policies.</a:t>
            </a:r>
          </a:p>
        </p:txBody>
      </p:sp>
      <p:pic>
        <p:nvPicPr>
          <p:cNvPr id="6" name="Picture 2" descr="How to Use LangChain and LLMs: An Overview of the Framework and Its  Applications">
            <a:extLst>
              <a:ext uri="{FF2B5EF4-FFF2-40B4-BE49-F238E27FC236}">
                <a16:creationId xmlns:a16="http://schemas.microsoft.com/office/drawing/2014/main" id="{5F0FE037-10FD-28B7-0B83-BE131B1571B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616986" y="1583059"/>
            <a:ext cx="1925226" cy="110570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536E62A2-445D-E126-4624-851C15FC2CF8}"/>
              </a:ext>
            </a:extLst>
          </p:cNvPr>
          <p:cNvGrpSpPr/>
          <p:nvPr/>
        </p:nvGrpSpPr>
        <p:grpSpPr>
          <a:xfrm>
            <a:off x="21007047" y="3024702"/>
            <a:ext cx="2519930" cy="2229728"/>
            <a:chOff x="8130135" y="4825151"/>
            <a:chExt cx="3542942" cy="2882746"/>
          </a:xfrm>
        </p:grpSpPr>
        <p:sp>
          <p:nvSpPr>
            <p:cNvPr id="8" name="Rectangle 7">
              <a:extLst>
                <a:ext uri="{FF2B5EF4-FFF2-40B4-BE49-F238E27FC236}">
                  <a16:creationId xmlns:a16="http://schemas.microsoft.com/office/drawing/2014/main" id="{2CF6A86E-A7C2-C1B4-7B6D-582F55D86892}"/>
                </a:ext>
              </a:extLst>
            </p:cNvPr>
            <p:cNvSpPr/>
            <p:nvPr/>
          </p:nvSpPr>
          <p:spPr bwMode="auto">
            <a:xfrm>
              <a:off x="8130135" y="4825151"/>
              <a:ext cx="3542942" cy="2882746"/>
            </a:xfrm>
            <a:prstGeom prst="rect">
              <a:avLst/>
            </a:prstGeom>
            <a:solidFill>
              <a:srgbClr val="F4F4F4"/>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4286" tIns="34286" rIns="34286" bIns="34286" numCol="1" rtlCol="0" anchor="t" anchorCtr="0" compatLnSpc="1">
              <a:prstTxWarp prst="textNoShape">
                <a:avLst/>
              </a:prstTxWarp>
            </a:bodyPr>
            <a:lstStyle/>
            <a:p>
              <a:pPr defTabSz="342900" fontAlgn="base">
                <a:spcBef>
                  <a:spcPct val="0"/>
                </a:spcBef>
                <a:spcAft>
                  <a:spcPct val="0"/>
                </a:spcAft>
              </a:pPr>
              <a:endParaRPr lang="en-US" sz="525" dirty="0">
                <a:solidFill>
                  <a:schemeClr val="bg1"/>
                </a:solidFill>
              </a:endParaRPr>
            </a:p>
          </p:txBody>
        </p:sp>
        <p:grpSp>
          <p:nvGrpSpPr>
            <p:cNvPr id="9" name="Group 8">
              <a:extLst>
                <a:ext uri="{FF2B5EF4-FFF2-40B4-BE49-F238E27FC236}">
                  <a16:creationId xmlns:a16="http://schemas.microsoft.com/office/drawing/2014/main" id="{295A5C2E-5209-863A-0A07-5DFFB1DF7BCB}"/>
                </a:ext>
              </a:extLst>
            </p:cNvPr>
            <p:cNvGrpSpPr/>
            <p:nvPr/>
          </p:nvGrpSpPr>
          <p:grpSpPr>
            <a:xfrm>
              <a:off x="8386970" y="4953346"/>
              <a:ext cx="3029274" cy="2298830"/>
              <a:chOff x="8386970" y="4953346"/>
              <a:chExt cx="3029274" cy="2298830"/>
            </a:xfrm>
          </p:grpSpPr>
          <p:pic>
            <p:nvPicPr>
              <p:cNvPr id="10" name="Picture 40">
                <a:extLst>
                  <a:ext uri="{FF2B5EF4-FFF2-40B4-BE49-F238E27FC236}">
                    <a16:creationId xmlns:a16="http://schemas.microsoft.com/office/drawing/2014/main" id="{320EBD1C-0129-676E-AFFA-74A3E17DB05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190275" y="5981230"/>
                <a:ext cx="1421745" cy="1270946"/>
              </a:xfrm>
              <a:prstGeom prst="rect">
                <a:avLst/>
              </a:prstGeom>
            </p:spPr>
          </p:pic>
          <p:sp>
            <p:nvSpPr>
              <p:cNvPr id="11" name="Title 1">
                <a:extLst>
                  <a:ext uri="{FF2B5EF4-FFF2-40B4-BE49-F238E27FC236}">
                    <a16:creationId xmlns:a16="http://schemas.microsoft.com/office/drawing/2014/main" id="{03A5353D-2408-0915-A2A7-CA6417BCD873}"/>
                  </a:ext>
                </a:extLst>
              </p:cNvPr>
              <p:cNvSpPr txBox="1">
                <a:spLocks/>
              </p:cNvSpPr>
              <p:nvPr/>
            </p:nvSpPr>
            <p:spPr>
              <a:xfrm>
                <a:off x="8386970" y="4953346"/>
                <a:ext cx="3029274" cy="10278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gn="ctr">
                  <a:lnSpc>
                    <a:spcPct val="100000"/>
                  </a:lnSpc>
                </a:pPr>
                <a:r>
                  <a:rPr lang="en-US" sz="2400" kern="0" dirty="0">
                    <a:solidFill>
                      <a:srgbClr val="0F62FE"/>
                    </a:solidFill>
                    <a:latin typeface="IBM Plex Sans Light" panose="020B0403050203000203" pitchFamily="34" charset="0"/>
                  </a:rPr>
                  <a:t>Decision Endpoint</a:t>
                </a:r>
              </a:p>
            </p:txBody>
          </p:sp>
        </p:grpSp>
      </p:grpSp>
      <p:grpSp>
        <p:nvGrpSpPr>
          <p:cNvPr id="12" name="Group 11">
            <a:extLst>
              <a:ext uri="{FF2B5EF4-FFF2-40B4-BE49-F238E27FC236}">
                <a16:creationId xmlns:a16="http://schemas.microsoft.com/office/drawing/2014/main" id="{B34B8BF3-B034-6435-44D0-925688AD8ECD}"/>
              </a:ext>
            </a:extLst>
          </p:cNvPr>
          <p:cNvGrpSpPr/>
          <p:nvPr/>
        </p:nvGrpSpPr>
        <p:grpSpPr>
          <a:xfrm>
            <a:off x="19257154" y="6332434"/>
            <a:ext cx="4950950" cy="4505835"/>
            <a:chOff x="12101911" y="1212312"/>
            <a:chExt cx="11722844" cy="11189776"/>
          </a:xfrm>
          <a:effectLst>
            <a:outerShdw blurRad="50800" dist="38100" dir="2700000" algn="tl" rotWithShape="0">
              <a:prstClr val="black">
                <a:alpha val="40000"/>
              </a:prstClr>
            </a:outerShdw>
          </a:effectLst>
        </p:grpSpPr>
        <p:pic>
          <p:nvPicPr>
            <p:cNvPr id="13" name="Picture Placeholder 17">
              <a:extLst>
                <a:ext uri="{FF2B5EF4-FFF2-40B4-BE49-F238E27FC236}">
                  <a16:creationId xmlns:a16="http://schemas.microsoft.com/office/drawing/2014/main" id="{0DC3CA1E-1EF4-D75C-B18A-31E7FA924978}"/>
                </a:ext>
              </a:extLst>
            </p:cNvPr>
            <p:cNvPicPr>
              <a:picLocks noChangeAspect="1"/>
            </p:cNvPicPr>
            <p:nvPr/>
          </p:nvPicPr>
          <p:blipFill>
            <a:blip r:embed="rId6"/>
            <a:srcRect/>
            <a:stretch/>
          </p:blipFill>
          <p:spPr>
            <a:xfrm>
              <a:off x="12101911" y="1212312"/>
              <a:ext cx="11722844" cy="11189776"/>
            </a:xfrm>
            <a:prstGeom prst="rect">
              <a:avLst/>
            </a:prstGeom>
            <a:effectLst>
              <a:outerShdw blurRad="206091" dist="38100" dir="2700000" algn="tl" rotWithShape="0">
                <a:prstClr val="black">
                  <a:alpha val="40000"/>
                </a:prstClr>
              </a:outerShdw>
            </a:effectLst>
          </p:spPr>
        </p:pic>
        <p:grpSp>
          <p:nvGrpSpPr>
            <p:cNvPr id="14" name="Group 13">
              <a:extLst>
                <a:ext uri="{FF2B5EF4-FFF2-40B4-BE49-F238E27FC236}">
                  <a16:creationId xmlns:a16="http://schemas.microsoft.com/office/drawing/2014/main" id="{599E26BA-9F8C-B73C-F3FF-08D6D58071D5}"/>
                </a:ext>
              </a:extLst>
            </p:cNvPr>
            <p:cNvGrpSpPr/>
            <p:nvPr/>
          </p:nvGrpSpPr>
          <p:grpSpPr>
            <a:xfrm>
              <a:off x="12417517" y="3246963"/>
              <a:ext cx="5703375" cy="8671157"/>
              <a:chOff x="12417517" y="3246963"/>
              <a:chExt cx="5703375" cy="8671157"/>
            </a:xfrm>
          </p:grpSpPr>
          <p:sp>
            <p:nvSpPr>
              <p:cNvPr id="15" name="Right Arrow 14">
                <a:extLst>
                  <a:ext uri="{FF2B5EF4-FFF2-40B4-BE49-F238E27FC236}">
                    <a16:creationId xmlns:a16="http://schemas.microsoft.com/office/drawing/2014/main" id="{DC492600-BDE0-B54E-D0B2-80B90B38C634}"/>
                  </a:ext>
                </a:extLst>
              </p:cNvPr>
              <p:cNvSpPr/>
              <p:nvPr/>
            </p:nvSpPr>
            <p:spPr bwMode="auto">
              <a:xfrm rot="16200000" flipH="1">
                <a:off x="13017014" y="6398441"/>
                <a:ext cx="1585065" cy="690880"/>
              </a:xfrm>
              <a:prstGeom prst="rightArrow">
                <a:avLst/>
              </a:prstGeom>
              <a:solidFill>
                <a:schemeClr val="accent2"/>
              </a:solidFill>
              <a:ln w="19050">
                <a:solidFill>
                  <a:srgbClr val="E5F6FF"/>
                </a:solidFill>
                <a:headEnd type="none" w="med" len="med"/>
                <a:tailEnd type="none" w="med" len="med"/>
              </a:ln>
              <a:effectLst>
                <a:outerShdw blurRad="122798"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6" name="Right Arrow 15">
                <a:extLst>
                  <a:ext uri="{FF2B5EF4-FFF2-40B4-BE49-F238E27FC236}">
                    <a16:creationId xmlns:a16="http://schemas.microsoft.com/office/drawing/2014/main" id="{E4571B6B-7585-600A-FC10-DB63026FD005}"/>
                  </a:ext>
                </a:extLst>
              </p:cNvPr>
              <p:cNvSpPr/>
              <p:nvPr/>
            </p:nvSpPr>
            <p:spPr bwMode="auto">
              <a:xfrm rot="16200000">
                <a:off x="16197180" y="8851173"/>
                <a:ext cx="1552350" cy="690880"/>
              </a:xfrm>
              <a:prstGeom prst="rightArrow">
                <a:avLst/>
              </a:prstGeom>
              <a:solidFill>
                <a:schemeClr val="accent2"/>
              </a:solidFill>
              <a:ln w="19050">
                <a:solidFill>
                  <a:srgbClr val="E5F6FF"/>
                </a:solidFill>
                <a:headEnd type="none" w="med" len="med"/>
                <a:tailEnd type="none" w="med" len="med"/>
              </a:ln>
              <a:effectLst>
                <a:outerShdw blurRad="122798"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pic>
            <p:nvPicPr>
              <p:cNvPr id="17" name="Picture 16">
                <a:extLst>
                  <a:ext uri="{FF2B5EF4-FFF2-40B4-BE49-F238E27FC236}">
                    <a16:creationId xmlns:a16="http://schemas.microsoft.com/office/drawing/2014/main" id="{0563D62B-0C6C-442B-1A2E-DCB9161D0A14}"/>
                  </a:ext>
                </a:extLst>
              </p:cNvPr>
              <p:cNvPicPr>
                <a:picLocks noChangeAspect="1"/>
              </p:cNvPicPr>
              <p:nvPr/>
            </p:nvPicPr>
            <p:blipFill>
              <a:blip r:embed="rId7"/>
              <a:srcRect/>
              <a:stretch/>
            </p:blipFill>
            <p:spPr>
              <a:xfrm>
                <a:off x="13092130" y="3246963"/>
                <a:ext cx="3881225" cy="2447328"/>
              </a:xfrm>
              <a:prstGeom prst="rect">
                <a:avLst/>
              </a:prstGeom>
              <a:effectLst>
                <a:outerShdw blurRad="144225" dist="38100" dir="2700000" algn="tl" rotWithShape="0">
                  <a:prstClr val="black">
                    <a:alpha val="40000"/>
                  </a:prstClr>
                </a:outerShdw>
              </a:effectLst>
            </p:spPr>
          </p:pic>
          <p:pic>
            <p:nvPicPr>
              <p:cNvPr id="18" name="Picture 17">
                <a:extLst>
                  <a:ext uri="{FF2B5EF4-FFF2-40B4-BE49-F238E27FC236}">
                    <a16:creationId xmlns:a16="http://schemas.microsoft.com/office/drawing/2014/main" id="{A0A31FEB-6B3A-BAB5-2E12-89FD09ED9900}"/>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12417517" y="10176269"/>
                <a:ext cx="5703375" cy="1741851"/>
              </a:xfrm>
              <a:prstGeom prst="rect">
                <a:avLst/>
              </a:prstGeom>
              <a:effectLst>
                <a:outerShdw blurRad="147712" dist="38100" dir="2700000" algn="tl" rotWithShape="0">
                  <a:prstClr val="black">
                    <a:alpha val="40000"/>
                  </a:prstClr>
                </a:outerShdw>
              </a:effectLst>
            </p:spPr>
          </p:pic>
        </p:grpSp>
      </p:grpSp>
      <p:cxnSp>
        <p:nvCxnSpPr>
          <p:cNvPr id="35" name="Straight Connector 34">
            <a:extLst>
              <a:ext uri="{FF2B5EF4-FFF2-40B4-BE49-F238E27FC236}">
                <a16:creationId xmlns:a16="http://schemas.microsoft.com/office/drawing/2014/main" id="{3B03167A-ECAE-94CF-28E7-B102F734DBEF}"/>
              </a:ext>
            </a:extLst>
          </p:cNvPr>
          <p:cNvCxnSpPr>
            <a:cxnSpLocks/>
          </p:cNvCxnSpPr>
          <p:nvPr/>
        </p:nvCxnSpPr>
        <p:spPr bwMode="auto">
          <a:xfrm flipH="1">
            <a:off x="19257154" y="5254430"/>
            <a:ext cx="1826070" cy="1089257"/>
          </a:xfrm>
          <a:prstGeom prst="line">
            <a:avLst/>
          </a:prstGeom>
          <a:ln w="12700">
            <a:solidFill>
              <a:schemeClr val="bg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BCA5D5B9-7E64-B54D-0A49-D807448C4B16}"/>
              </a:ext>
            </a:extLst>
          </p:cNvPr>
          <p:cNvCxnSpPr>
            <a:cxnSpLocks/>
          </p:cNvCxnSpPr>
          <p:nvPr/>
        </p:nvCxnSpPr>
        <p:spPr bwMode="auto">
          <a:xfrm>
            <a:off x="19350177" y="7250338"/>
            <a:ext cx="0" cy="524214"/>
          </a:xfrm>
          <a:prstGeom prst="line">
            <a:avLst/>
          </a:prstGeom>
          <a:ln w="12700">
            <a:solidFill>
              <a:schemeClr val="bg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9" name="Title 1">
            <a:extLst>
              <a:ext uri="{FF2B5EF4-FFF2-40B4-BE49-F238E27FC236}">
                <a16:creationId xmlns:a16="http://schemas.microsoft.com/office/drawing/2014/main" id="{DFCDA272-320F-CBD5-4ABE-B3E8CF5E6645}"/>
              </a:ext>
            </a:extLst>
          </p:cNvPr>
          <p:cNvSpPr txBox="1">
            <a:spLocks/>
          </p:cNvSpPr>
          <p:nvPr/>
        </p:nvSpPr>
        <p:spPr>
          <a:xfrm>
            <a:off x="19008060" y="11426252"/>
            <a:ext cx="4950950" cy="175898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608975"/>
            <a:r>
              <a:rPr lang="en-US" kern="0" dirty="0">
                <a:solidFill>
                  <a:schemeClr val="tx1"/>
                </a:solidFill>
                <a:latin typeface="Arial" panose="020B0604020202020204"/>
              </a:rPr>
              <a:t>IBM Automation Decision Services</a:t>
            </a:r>
          </a:p>
          <a:p>
            <a:pPr defTabSz="608975"/>
            <a:r>
              <a:rPr lang="en-US" kern="0" dirty="0">
                <a:solidFill>
                  <a:schemeClr val="tx1"/>
                </a:solidFill>
                <a:latin typeface="Arial" panose="020B0604020202020204"/>
              </a:rPr>
              <a:t>or </a:t>
            </a:r>
          </a:p>
          <a:p>
            <a:pPr defTabSz="608975"/>
            <a:r>
              <a:rPr lang="en-US" kern="0" dirty="0">
                <a:solidFill>
                  <a:schemeClr val="tx1"/>
                </a:solidFill>
                <a:latin typeface="Arial" panose="020B0604020202020204"/>
              </a:rPr>
              <a:t>IBM Operational Decision Manager</a:t>
            </a:r>
          </a:p>
        </p:txBody>
      </p:sp>
      <p:sp>
        <p:nvSpPr>
          <p:cNvPr id="2" name="Title 1">
            <a:extLst>
              <a:ext uri="{FF2B5EF4-FFF2-40B4-BE49-F238E27FC236}">
                <a16:creationId xmlns:a16="http://schemas.microsoft.com/office/drawing/2014/main" id="{EBB88E79-84EC-A823-22A5-1E9FF12EE7AA}"/>
              </a:ext>
            </a:extLst>
          </p:cNvPr>
          <p:cNvSpPr txBox="1">
            <a:spLocks/>
          </p:cNvSpPr>
          <p:nvPr/>
        </p:nvSpPr>
        <p:spPr>
          <a:xfrm rot="16200000">
            <a:off x="20020563" y="3857771"/>
            <a:ext cx="1458663" cy="666658"/>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1800" kern="0" dirty="0">
                <a:solidFill>
                  <a:schemeClr val="tx1"/>
                </a:solidFill>
                <a:latin typeface="Arial" panose="020B0604020202020204"/>
              </a:rPr>
              <a:t>REST API (Open API)</a:t>
            </a:r>
          </a:p>
        </p:txBody>
      </p:sp>
      <p:cxnSp>
        <p:nvCxnSpPr>
          <p:cNvPr id="20" name="Straight Connector 19">
            <a:extLst>
              <a:ext uri="{FF2B5EF4-FFF2-40B4-BE49-F238E27FC236}">
                <a16:creationId xmlns:a16="http://schemas.microsoft.com/office/drawing/2014/main" id="{C1F1DBE9-CD24-B19C-C06F-0917B51FD6F8}"/>
              </a:ext>
            </a:extLst>
          </p:cNvPr>
          <p:cNvCxnSpPr>
            <a:cxnSpLocks/>
          </p:cNvCxnSpPr>
          <p:nvPr/>
        </p:nvCxnSpPr>
        <p:spPr bwMode="auto">
          <a:xfrm>
            <a:off x="23526977" y="5254430"/>
            <a:ext cx="681127" cy="1089257"/>
          </a:xfrm>
          <a:prstGeom prst="line">
            <a:avLst/>
          </a:prstGeom>
          <a:ln w="12700">
            <a:solidFill>
              <a:schemeClr val="bg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1FAB5CAC-BC16-6BE3-30EA-E6D460BD5189}"/>
              </a:ext>
            </a:extLst>
          </p:cNvPr>
          <p:cNvSpPr/>
          <p:nvPr/>
        </p:nvSpPr>
        <p:spPr bwMode="auto">
          <a:xfrm>
            <a:off x="20233892" y="3436054"/>
            <a:ext cx="773155" cy="1523037"/>
          </a:xfrm>
          <a:prstGeom prst="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38" name="Rectangle 37">
            <a:extLst>
              <a:ext uri="{FF2B5EF4-FFF2-40B4-BE49-F238E27FC236}">
                <a16:creationId xmlns:a16="http://schemas.microsoft.com/office/drawing/2014/main" id="{7FDC212C-D9A0-0F73-F36F-AD3706AB773F}"/>
              </a:ext>
            </a:extLst>
          </p:cNvPr>
          <p:cNvSpPr/>
          <p:nvPr/>
        </p:nvSpPr>
        <p:spPr bwMode="auto">
          <a:xfrm>
            <a:off x="11602720" y="2677711"/>
            <a:ext cx="5953759" cy="4841648"/>
          </a:xfrm>
          <a:prstGeom prst="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41" name="Title 1">
            <a:extLst>
              <a:ext uri="{FF2B5EF4-FFF2-40B4-BE49-F238E27FC236}">
                <a16:creationId xmlns:a16="http://schemas.microsoft.com/office/drawing/2014/main" id="{7AEA948D-7FDD-6C3B-978E-615DB5ECB30B}"/>
              </a:ext>
            </a:extLst>
          </p:cNvPr>
          <p:cNvSpPr txBox="1">
            <a:spLocks/>
          </p:cNvSpPr>
          <p:nvPr/>
        </p:nvSpPr>
        <p:spPr>
          <a:xfrm>
            <a:off x="15813629" y="2949841"/>
            <a:ext cx="1614856" cy="65004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1800" kern="0" dirty="0">
                <a:solidFill>
                  <a:schemeClr val="tx1"/>
                </a:solidFill>
                <a:latin typeface="Arial" panose="020B0604020202020204"/>
              </a:rPr>
              <a:t>Tool Descriptors</a:t>
            </a:r>
          </a:p>
        </p:txBody>
      </p:sp>
      <p:sp>
        <p:nvSpPr>
          <p:cNvPr id="42" name="Rectangle 41">
            <a:extLst>
              <a:ext uri="{FF2B5EF4-FFF2-40B4-BE49-F238E27FC236}">
                <a16:creationId xmlns:a16="http://schemas.microsoft.com/office/drawing/2014/main" id="{FF512D0C-8B08-9665-DCC4-424DAD9E5E45}"/>
              </a:ext>
            </a:extLst>
          </p:cNvPr>
          <p:cNvSpPr/>
          <p:nvPr/>
        </p:nvSpPr>
        <p:spPr bwMode="auto">
          <a:xfrm>
            <a:off x="15898005" y="2814759"/>
            <a:ext cx="1530480" cy="1133910"/>
          </a:xfrm>
          <a:prstGeom prst="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43" name="Rectangle 42">
            <a:extLst>
              <a:ext uri="{FF2B5EF4-FFF2-40B4-BE49-F238E27FC236}">
                <a16:creationId xmlns:a16="http://schemas.microsoft.com/office/drawing/2014/main" id="{FB2A7027-FE42-13AF-CCB1-6BCDC7A5A96D}"/>
              </a:ext>
            </a:extLst>
          </p:cNvPr>
          <p:cNvSpPr/>
          <p:nvPr/>
        </p:nvSpPr>
        <p:spPr bwMode="auto">
          <a:xfrm>
            <a:off x="11856946" y="5511025"/>
            <a:ext cx="707555" cy="300496"/>
          </a:xfrm>
          <a:prstGeom prst="rect">
            <a:avLst/>
          </a:prstGeom>
          <a:solidFill>
            <a:schemeClr val="tx1">
              <a:lumMod val="50000"/>
              <a:lumOff val="5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44" name="Rectangle 43">
            <a:extLst>
              <a:ext uri="{FF2B5EF4-FFF2-40B4-BE49-F238E27FC236}">
                <a16:creationId xmlns:a16="http://schemas.microsoft.com/office/drawing/2014/main" id="{CE884FBF-2B63-A3A5-6B2C-4A96A4A8F120}"/>
              </a:ext>
            </a:extLst>
          </p:cNvPr>
          <p:cNvSpPr/>
          <p:nvPr/>
        </p:nvSpPr>
        <p:spPr bwMode="auto">
          <a:xfrm>
            <a:off x="12517119" y="10658803"/>
            <a:ext cx="3881121" cy="2578871"/>
          </a:xfrm>
          <a:prstGeom prst="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45" name="Title 1">
            <a:extLst>
              <a:ext uri="{FF2B5EF4-FFF2-40B4-BE49-F238E27FC236}">
                <a16:creationId xmlns:a16="http://schemas.microsoft.com/office/drawing/2014/main" id="{BE8792A6-20AC-1652-D349-1FE7FA7EDFD3}"/>
              </a:ext>
            </a:extLst>
          </p:cNvPr>
          <p:cNvSpPr txBox="1">
            <a:spLocks/>
          </p:cNvSpPr>
          <p:nvPr/>
        </p:nvSpPr>
        <p:spPr>
          <a:xfrm>
            <a:off x="12873983" y="10842534"/>
            <a:ext cx="3219445" cy="1105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2800" kern="0" dirty="0">
                <a:solidFill>
                  <a:schemeClr val="tx1"/>
                </a:solidFill>
                <a:latin typeface="Arial" panose="020B0604020202020204"/>
              </a:rPr>
              <a:t>Large Language Model</a:t>
            </a:r>
          </a:p>
        </p:txBody>
      </p:sp>
      <p:pic>
        <p:nvPicPr>
          <p:cNvPr id="1026" name="Picture 2" descr="Top 5 Large Language Models | 2023 - PyCodeMates">
            <a:extLst>
              <a:ext uri="{FF2B5EF4-FFF2-40B4-BE49-F238E27FC236}">
                <a16:creationId xmlns:a16="http://schemas.microsoft.com/office/drawing/2014/main" id="{C45379A9-FC8A-5164-D5AF-7E446E14538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278612" y="11755247"/>
            <a:ext cx="1094935" cy="61521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ECAF779A-98E4-94D5-6BAF-0D475D154F55}"/>
              </a:ext>
            </a:extLst>
          </p:cNvPr>
          <p:cNvPicPr>
            <a:picLocks noChangeAspect="1"/>
          </p:cNvPicPr>
          <p:nvPr/>
        </p:nvPicPr>
        <p:blipFill>
          <a:blip r:embed="rId10"/>
          <a:stretch>
            <a:fillRect/>
          </a:stretch>
        </p:blipFill>
        <p:spPr>
          <a:xfrm>
            <a:off x="14574285" y="11831480"/>
            <a:ext cx="1323720" cy="435601"/>
          </a:xfrm>
          <a:prstGeom prst="rect">
            <a:avLst/>
          </a:prstGeom>
        </p:spPr>
      </p:pic>
      <p:pic>
        <p:nvPicPr>
          <p:cNvPr id="48" name="Picture 47">
            <a:extLst>
              <a:ext uri="{FF2B5EF4-FFF2-40B4-BE49-F238E27FC236}">
                <a16:creationId xmlns:a16="http://schemas.microsoft.com/office/drawing/2014/main" id="{5B434AF8-AECB-DFCE-6B3B-F10D194629BF}"/>
              </a:ext>
            </a:extLst>
          </p:cNvPr>
          <p:cNvPicPr>
            <a:picLocks noChangeAspect="1"/>
          </p:cNvPicPr>
          <p:nvPr/>
        </p:nvPicPr>
        <p:blipFill>
          <a:blip r:embed="rId11"/>
          <a:stretch>
            <a:fillRect/>
          </a:stretch>
        </p:blipFill>
        <p:spPr>
          <a:xfrm>
            <a:off x="13800159" y="12515183"/>
            <a:ext cx="1589373" cy="553717"/>
          </a:xfrm>
          <a:prstGeom prst="rect">
            <a:avLst/>
          </a:prstGeom>
        </p:spPr>
      </p:pic>
      <p:sp>
        <p:nvSpPr>
          <p:cNvPr id="49" name="Rectangle 48">
            <a:extLst>
              <a:ext uri="{FF2B5EF4-FFF2-40B4-BE49-F238E27FC236}">
                <a16:creationId xmlns:a16="http://schemas.microsoft.com/office/drawing/2014/main" id="{97926092-3F9A-8CB0-813D-2B671555B798}"/>
              </a:ext>
            </a:extLst>
          </p:cNvPr>
          <p:cNvSpPr/>
          <p:nvPr/>
        </p:nvSpPr>
        <p:spPr bwMode="auto">
          <a:xfrm rot="5400000">
            <a:off x="14097126" y="8656747"/>
            <a:ext cx="773155" cy="3219446"/>
          </a:xfrm>
          <a:prstGeom prst="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50" name="Title 1">
            <a:extLst>
              <a:ext uri="{FF2B5EF4-FFF2-40B4-BE49-F238E27FC236}">
                <a16:creationId xmlns:a16="http://schemas.microsoft.com/office/drawing/2014/main" id="{765918E6-4FF0-A001-AA10-9FB1DF6CEE5B}"/>
              </a:ext>
            </a:extLst>
          </p:cNvPr>
          <p:cNvSpPr txBox="1">
            <a:spLocks/>
          </p:cNvSpPr>
          <p:nvPr/>
        </p:nvSpPr>
        <p:spPr>
          <a:xfrm>
            <a:off x="13865513" y="9975321"/>
            <a:ext cx="1458663" cy="666658"/>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1800" kern="0" dirty="0">
                <a:solidFill>
                  <a:schemeClr val="tx1"/>
                </a:solidFill>
                <a:latin typeface="Arial" panose="020B0604020202020204"/>
              </a:rPr>
              <a:t>watsonx API (or other)</a:t>
            </a:r>
          </a:p>
        </p:txBody>
      </p:sp>
      <p:sp>
        <p:nvSpPr>
          <p:cNvPr id="51" name="Rectangle 50">
            <a:extLst>
              <a:ext uri="{FF2B5EF4-FFF2-40B4-BE49-F238E27FC236}">
                <a16:creationId xmlns:a16="http://schemas.microsoft.com/office/drawing/2014/main" id="{06715E17-6ABB-EFCF-1D40-63B755260487}"/>
              </a:ext>
            </a:extLst>
          </p:cNvPr>
          <p:cNvSpPr/>
          <p:nvPr/>
        </p:nvSpPr>
        <p:spPr bwMode="auto">
          <a:xfrm>
            <a:off x="8308306" y="8578492"/>
            <a:ext cx="707555" cy="300496"/>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cxnSp>
        <p:nvCxnSpPr>
          <p:cNvPr id="53" name="Elbow Connector 52">
            <a:extLst>
              <a:ext uri="{FF2B5EF4-FFF2-40B4-BE49-F238E27FC236}">
                <a16:creationId xmlns:a16="http://schemas.microsoft.com/office/drawing/2014/main" id="{9395559B-77CD-7354-A6A0-BFFE8859132B}"/>
              </a:ext>
            </a:extLst>
          </p:cNvPr>
          <p:cNvCxnSpPr>
            <a:cxnSpLocks/>
            <a:stCxn id="51" idx="3"/>
            <a:endCxn id="43" idx="1"/>
          </p:cNvCxnSpPr>
          <p:nvPr/>
        </p:nvCxnSpPr>
        <p:spPr bwMode="auto">
          <a:xfrm flipV="1">
            <a:off x="9015861" y="5661273"/>
            <a:ext cx="2841085" cy="3067467"/>
          </a:xfrm>
          <a:prstGeom prst="bentConnector3">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57" name="Elbow Connector 56">
            <a:extLst>
              <a:ext uri="{FF2B5EF4-FFF2-40B4-BE49-F238E27FC236}">
                <a16:creationId xmlns:a16="http://schemas.microsoft.com/office/drawing/2014/main" id="{78E7F51D-8FDC-1C03-78DA-A5DD0E2C4483}"/>
              </a:ext>
            </a:extLst>
          </p:cNvPr>
          <p:cNvCxnSpPr>
            <a:cxnSpLocks/>
            <a:stCxn id="43" idx="2"/>
          </p:cNvCxnSpPr>
          <p:nvPr/>
        </p:nvCxnSpPr>
        <p:spPr bwMode="auto">
          <a:xfrm rot="16200000" flipH="1">
            <a:off x="10775959" y="7246286"/>
            <a:ext cx="4062616" cy="1193086"/>
          </a:xfrm>
          <a:prstGeom prst="bentConnector3">
            <a:avLst>
              <a:gd name="adj1" fmla="val 50000"/>
            </a:avLst>
          </a:prstGeom>
          <a:ln w="12700">
            <a:solidFill>
              <a:schemeClr val="accent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61" name="Rectangle 60">
            <a:extLst>
              <a:ext uri="{FF2B5EF4-FFF2-40B4-BE49-F238E27FC236}">
                <a16:creationId xmlns:a16="http://schemas.microsoft.com/office/drawing/2014/main" id="{7DEAC34D-55A7-7CE8-06C4-AFF1ACFE4175}"/>
              </a:ext>
            </a:extLst>
          </p:cNvPr>
          <p:cNvSpPr/>
          <p:nvPr/>
        </p:nvSpPr>
        <p:spPr bwMode="auto">
          <a:xfrm>
            <a:off x="12841875" y="5516550"/>
            <a:ext cx="707555" cy="300496"/>
          </a:xfrm>
          <a:prstGeom prst="rect">
            <a:avLst/>
          </a:prstGeom>
          <a:solidFill>
            <a:schemeClr val="tx1">
              <a:lumMod val="50000"/>
              <a:lumOff val="5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62" name="Rectangle 61">
            <a:extLst>
              <a:ext uri="{FF2B5EF4-FFF2-40B4-BE49-F238E27FC236}">
                <a16:creationId xmlns:a16="http://schemas.microsoft.com/office/drawing/2014/main" id="{E8F783E9-FF60-83C9-66C2-D523C45A1C9A}"/>
              </a:ext>
            </a:extLst>
          </p:cNvPr>
          <p:cNvSpPr/>
          <p:nvPr/>
        </p:nvSpPr>
        <p:spPr bwMode="auto">
          <a:xfrm>
            <a:off x="14503780" y="5519853"/>
            <a:ext cx="707555" cy="300496"/>
          </a:xfrm>
          <a:prstGeom prst="rect">
            <a:avLst/>
          </a:prstGeom>
          <a:solidFill>
            <a:schemeClr val="tx1">
              <a:lumMod val="50000"/>
              <a:lumOff val="5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cxnSp>
        <p:nvCxnSpPr>
          <p:cNvPr id="63" name="Elbow Connector 62">
            <a:extLst>
              <a:ext uri="{FF2B5EF4-FFF2-40B4-BE49-F238E27FC236}">
                <a16:creationId xmlns:a16="http://schemas.microsoft.com/office/drawing/2014/main" id="{76EE4573-F1C9-FE6B-186C-54990D8DE113}"/>
              </a:ext>
            </a:extLst>
          </p:cNvPr>
          <p:cNvCxnSpPr>
            <a:cxnSpLocks/>
            <a:stCxn id="3" idx="0"/>
            <a:endCxn id="37" idx="1"/>
          </p:cNvCxnSpPr>
          <p:nvPr/>
        </p:nvCxnSpPr>
        <p:spPr bwMode="auto">
          <a:xfrm rot="5400000" flipH="1" flipV="1">
            <a:off x="16470827" y="1759638"/>
            <a:ext cx="1325130" cy="6201000"/>
          </a:xfrm>
          <a:prstGeom prst="bentConnector2">
            <a:avLst/>
          </a:prstGeom>
          <a:ln w="12700">
            <a:solidFill>
              <a:schemeClr val="tx1"/>
            </a:solidFill>
            <a:headEnd type="triangl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1027" name="Elbow Connector 1026">
            <a:extLst>
              <a:ext uri="{FF2B5EF4-FFF2-40B4-BE49-F238E27FC236}">
                <a16:creationId xmlns:a16="http://schemas.microsoft.com/office/drawing/2014/main" id="{98EBD780-BC56-C1B3-6C82-A5F7E671BD06}"/>
              </a:ext>
            </a:extLst>
          </p:cNvPr>
          <p:cNvCxnSpPr>
            <a:cxnSpLocks/>
            <a:stCxn id="62" idx="2"/>
          </p:cNvCxnSpPr>
          <p:nvPr/>
        </p:nvCxnSpPr>
        <p:spPr bwMode="auto">
          <a:xfrm rot="16200000" flipH="1">
            <a:off x="13106762" y="7571145"/>
            <a:ext cx="4059545" cy="557952"/>
          </a:xfrm>
          <a:prstGeom prst="bentConnector3">
            <a:avLst>
              <a:gd name="adj1" fmla="val 34683"/>
            </a:avLst>
          </a:prstGeom>
          <a:ln w="12700">
            <a:solidFill>
              <a:schemeClr val="accent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033" name="Rectangle 1032">
            <a:extLst>
              <a:ext uri="{FF2B5EF4-FFF2-40B4-BE49-F238E27FC236}">
                <a16:creationId xmlns:a16="http://schemas.microsoft.com/office/drawing/2014/main" id="{C79E8F01-E4DC-5924-3131-FCF84745BFA4}"/>
              </a:ext>
            </a:extLst>
          </p:cNvPr>
          <p:cNvSpPr/>
          <p:nvPr/>
        </p:nvSpPr>
        <p:spPr bwMode="auto">
          <a:xfrm>
            <a:off x="8314126" y="9446328"/>
            <a:ext cx="707555" cy="300496"/>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034" name="Rectangle 1033">
            <a:extLst>
              <a:ext uri="{FF2B5EF4-FFF2-40B4-BE49-F238E27FC236}">
                <a16:creationId xmlns:a16="http://schemas.microsoft.com/office/drawing/2014/main" id="{59820DF0-6E83-7626-3127-95FC2DC92513}"/>
              </a:ext>
            </a:extLst>
          </p:cNvPr>
          <p:cNvSpPr/>
          <p:nvPr/>
        </p:nvSpPr>
        <p:spPr bwMode="auto">
          <a:xfrm>
            <a:off x="15487128" y="5525372"/>
            <a:ext cx="707555" cy="300496"/>
          </a:xfrm>
          <a:prstGeom prst="rect">
            <a:avLst/>
          </a:prstGeom>
          <a:solidFill>
            <a:schemeClr val="tx1">
              <a:lumMod val="50000"/>
              <a:lumOff val="5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cxnSp>
        <p:nvCxnSpPr>
          <p:cNvPr id="1045" name="Elbow Connector 1044">
            <a:extLst>
              <a:ext uri="{FF2B5EF4-FFF2-40B4-BE49-F238E27FC236}">
                <a16:creationId xmlns:a16="http://schemas.microsoft.com/office/drawing/2014/main" id="{E60E3FF3-9F75-BC71-9CEC-DCD2EFFEA29D}"/>
              </a:ext>
            </a:extLst>
          </p:cNvPr>
          <p:cNvCxnSpPr>
            <a:cxnSpLocks/>
            <a:stCxn id="1071" idx="2"/>
            <a:endCxn id="1046" idx="3"/>
          </p:cNvCxnSpPr>
          <p:nvPr/>
        </p:nvCxnSpPr>
        <p:spPr bwMode="auto">
          <a:xfrm rot="5400000">
            <a:off x="12289635" y="4662006"/>
            <a:ext cx="3488749" cy="5821104"/>
          </a:xfrm>
          <a:prstGeom prst="bentConnector2">
            <a:avLst/>
          </a:prstGeom>
          <a:ln w="12700">
            <a:solidFill>
              <a:schemeClr val="accent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46" name="Rectangle 1045">
            <a:extLst>
              <a:ext uri="{FF2B5EF4-FFF2-40B4-BE49-F238E27FC236}">
                <a16:creationId xmlns:a16="http://schemas.microsoft.com/office/drawing/2014/main" id="{FF692F65-D89A-9289-ADBB-42F7EB311517}"/>
              </a:ext>
            </a:extLst>
          </p:cNvPr>
          <p:cNvSpPr/>
          <p:nvPr/>
        </p:nvSpPr>
        <p:spPr bwMode="auto">
          <a:xfrm>
            <a:off x="11055541" y="9279869"/>
            <a:ext cx="67916" cy="74128"/>
          </a:xfrm>
          <a:prstGeom prst="rect">
            <a:avLst/>
          </a:prstGeom>
          <a:solidFill>
            <a:schemeClr val="tx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cxnSp>
        <p:nvCxnSpPr>
          <p:cNvPr id="1048" name="Elbow Connector 1047">
            <a:extLst>
              <a:ext uri="{FF2B5EF4-FFF2-40B4-BE49-F238E27FC236}">
                <a16:creationId xmlns:a16="http://schemas.microsoft.com/office/drawing/2014/main" id="{A62CCF0D-871F-1470-62BE-3F848A517B0E}"/>
              </a:ext>
            </a:extLst>
          </p:cNvPr>
          <p:cNvCxnSpPr>
            <a:cxnSpLocks/>
            <a:stCxn id="1046" idx="1"/>
            <a:endCxn id="1033" idx="3"/>
          </p:cNvCxnSpPr>
          <p:nvPr/>
        </p:nvCxnSpPr>
        <p:spPr bwMode="auto">
          <a:xfrm rot="10800000" flipV="1">
            <a:off x="9021681" y="9316932"/>
            <a:ext cx="2033860" cy="279643"/>
          </a:xfrm>
          <a:prstGeom prst="bentConnector3">
            <a:avLst>
              <a:gd name="adj1" fmla="val 50000"/>
            </a:avLst>
          </a:prstGeom>
          <a:ln w="12700">
            <a:solidFill>
              <a:schemeClr val="accent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059" name="Title 1">
            <a:extLst>
              <a:ext uri="{FF2B5EF4-FFF2-40B4-BE49-F238E27FC236}">
                <a16:creationId xmlns:a16="http://schemas.microsoft.com/office/drawing/2014/main" id="{845A67A5-19AE-B29B-B369-0275DD21C809}"/>
              </a:ext>
            </a:extLst>
          </p:cNvPr>
          <p:cNvSpPr txBox="1">
            <a:spLocks/>
          </p:cNvSpPr>
          <p:nvPr/>
        </p:nvSpPr>
        <p:spPr>
          <a:xfrm>
            <a:off x="10378178" y="6404548"/>
            <a:ext cx="1128850" cy="76084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1400" kern="0" dirty="0">
                <a:solidFill>
                  <a:schemeClr val="tx1"/>
                </a:solidFill>
                <a:latin typeface="Arial" panose="020B0604020202020204"/>
              </a:rPr>
              <a:t>Ask the question</a:t>
            </a:r>
          </a:p>
        </p:txBody>
      </p:sp>
      <p:sp>
        <p:nvSpPr>
          <p:cNvPr id="1060" name="Title 1">
            <a:extLst>
              <a:ext uri="{FF2B5EF4-FFF2-40B4-BE49-F238E27FC236}">
                <a16:creationId xmlns:a16="http://schemas.microsoft.com/office/drawing/2014/main" id="{1C4F9687-D02F-AFF1-551D-FE65192F56F0}"/>
              </a:ext>
            </a:extLst>
          </p:cNvPr>
          <p:cNvSpPr txBox="1">
            <a:spLocks/>
          </p:cNvSpPr>
          <p:nvPr/>
        </p:nvSpPr>
        <p:spPr>
          <a:xfrm>
            <a:off x="12118988" y="7886744"/>
            <a:ext cx="1128850" cy="76084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1400" kern="0" dirty="0">
                <a:solidFill>
                  <a:schemeClr val="accent1"/>
                </a:solidFill>
                <a:latin typeface="Arial" panose="020B0604020202020204"/>
              </a:rPr>
              <a:t>Please answer considering these tools</a:t>
            </a:r>
          </a:p>
        </p:txBody>
      </p:sp>
      <p:cxnSp>
        <p:nvCxnSpPr>
          <p:cNvPr id="1061" name="Elbow Connector 1060">
            <a:extLst>
              <a:ext uri="{FF2B5EF4-FFF2-40B4-BE49-F238E27FC236}">
                <a16:creationId xmlns:a16="http://schemas.microsoft.com/office/drawing/2014/main" id="{71471CD4-E0E6-746F-6A2D-CBFCC22FF3A9}"/>
              </a:ext>
            </a:extLst>
          </p:cNvPr>
          <p:cNvCxnSpPr>
            <a:cxnSpLocks/>
            <a:endCxn id="61" idx="2"/>
          </p:cNvCxnSpPr>
          <p:nvPr/>
        </p:nvCxnSpPr>
        <p:spPr bwMode="auto">
          <a:xfrm rot="16200000" flipV="1">
            <a:off x="11461626" y="7551074"/>
            <a:ext cx="4057091" cy="589035"/>
          </a:xfrm>
          <a:prstGeom prst="bentConnector3">
            <a:avLst>
              <a:gd name="adj1" fmla="val 64425"/>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070" name="Title 1">
            <a:extLst>
              <a:ext uri="{FF2B5EF4-FFF2-40B4-BE49-F238E27FC236}">
                <a16:creationId xmlns:a16="http://schemas.microsoft.com/office/drawing/2014/main" id="{3208CA4F-194A-98EA-9DBC-B7C697C11823}"/>
              </a:ext>
            </a:extLst>
          </p:cNvPr>
          <p:cNvSpPr txBox="1">
            <a:spLocks/>
          </p:cNvSpPr>
          <p:nvPr/>
        </p:nvSpPr>
        <p:spPr>
          <a:xfrm>
            <a:off x="13125297" y="6215536"/>
            <a:ext cx="1128850" cy="76084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1400" kern="0" dirty="0">
                <a:solidFill>
                  <a:schemeClr val="tx1"/>
                </a:solidFill>
                <a:latin typeface="Arial" panose="020B0604020202020204"/>
              </a:rPr>
              <a:t>Invoke this tool with these </a:t>
            </a:r>
            <a:r>
              <a:rPr lang="en-US" sz="1400" kern="0" dirty="0" err="1">
                <a:solidFill>
                  <a:schemeClr val="tx1"/>
                </a:solidFill>
                <a:latin typeface="Arial" panose="020B0604020202020204"/>
              </a:rPr>
              <a:t>args</a:t>
            </a:r>
            <a:endParaRPr lang="en-US" sz="1400" kern="0" dirty="0">
              <a:solidFill>
                <a:schemeClr val="tx1"/>
              </a:solidFill>
              <a:latin typeface="Arial" panose="020B0604020202020204"/>
            </a:endParaRPr>
          </a:p>
        </p:txBody>
      </p:sp>
      <p:sp>
        <p:nvSpPr>
          <p:cNvPr id="1071" name="Rectangle 1070">
            <a:extLst>
              <a:ext uri="{FF2B5EF4-FFF2-40B4-BE49-F238E27FC236}">
                <a16:creationId xmlns:a16="http://schemas.microsoft.com/office/drawing/2014/main" id="{B5ABE97A-9B44-E3B9-A1FD-50B9A445F7DD}"/>
              </a:ext>
            </a:extLst>
          </p:cNvPr>
          <p:cNvSpPr/>
          <p:nvPr/>
        </p:nvSpPr>
        <p:spPr bwMode="auto">
          <a:xfrm>
            <a:off x="16590783" y="5527688"/>
            <a:ext cx="707555" cy="300496"/>
          </a:xfrm>
          <a:prstGeom prst="rect">
            <a:avLst/>
          </a:prstGeom>
          <a:solidFill>
            <a:schemeClr val="tx1">
              <a:lumMod val="50000"/>
              <a:lumOff val="5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073" name="Title 1">
            <a:extLst>
              <a:ext uri="{FF2B5EF4-FFF2-40B4-BE49-F238E27FC236}">
                <a16:creationId xmlns:a16="http://schemas.microsoft.com/office/drawing/2014/main" id="{6400DD2B-83CD-BE66-B6DC-F278DD1EC838}"/>
              </a:ext>
            </a:extLst>
          </p:cNvPr>
          <p:cNvSpPr txBox="1">
            <a:spLocks/>
          </p:cNvSpPr>
          <p:nvPr/>
        </p:nvSpPr>
        <p:spPr>
          <a:xfrm>
            <a:off x="14481014" y="7722009"/>
            <a:ext cx="952936" cy="76084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1400" kern="0" dirty="0">
                <a:solidFill>
                  <a:schemeClr val="accent1"/>
                </a:solidFill>
                <a:latin typeface="Arial" panose="020B0604020202020204"/>
              </a:rPr>
              <a:t>This is the tool answer, please respond in NL</a:t>
            </a:r>
          </a:p>
        </p:txBody>
      </p:sp>
      <p:cxnSp>
        <p:nvCxnSpPr>
          <p:cNvPr id="1074" name="Elbow Connector 1073">
            <a:extLst>
              <a:ext uri="{FF2B5EF4-FFF2-40B4-BE49-F238E27FC236}">
                <a16:creationId xmlns:a16="http://schemas.microsoft.com/office/drawing/2014/main" id="{117D43AE-3679-62F2-8BAB-8A62353D3FD8}"/>
              </a:ext>
            </a:extLst>
          </p:cNvPr>
          <p:cNvCxnSpPr>
            <a:cxnSpLocks/>
            <a:endCxn id="1034" idx="2"/>
          </p:cNvCxnSpPr>
          <p:nvPr/>
        </p:nvCxnSpPr>
        <p:spPr bwMode="auto">
          <a:xfrm rot="5400000" flipH="1" flipV="1">
            <a:off x="13813893" y="7852880"/>
            <a:ext cx="4054024" cy="1"/>
          </a:xfrm>
          <a:prstGeom prst="bentConnector3">
            <a:avLst>
              <a:gd name="adj1" fmla="val 50000"/>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078" name="Title 1">
            <a:extLst>
              <a:ext uri="{FF2B5EF4-FFF2-40B4-BE49-F238E27FC236}">
                <a16:creationId xmlns:a16="http://schemas.microsoft.com/office/drawing/2014/main" id="{940E3F1A-4DDC-35A9-B3B2-91E39123FEF2}"/>
              </a:ext>
            </a:extLst>
          </p:cNvPr>
          <p:cNvSpPr txBox="1">
            <a:spLocks/>
          </p:cNvSpPr>
          <p:nvPr/>
        </p:nvSpPr>
        <p:spPr>
          <a:xfrm>
            <a:off x="15810219" y="6230556"/>
            <a:ext cx="991423" cy="51422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1400" kern="0" dirty="0">
                <a:solidFill>
                  <a:schemeClr val="tx1"/>
                </a:solidFill>
                <a:latin typeface="Arial" panose="020B0604020202020204"/>
              </a:rPr>
              <a:t>This is the answer</a:t>
            </a:r>
          </a:p>
        </p:txBody>
      </p:sp>
      <p:sp>
        <p:nvSpPr>
          <p:cNvPr id="1079" name="Title 1">
            <a:extLst>
              <a:ext uri="{FF2B5EF4-FFF2-40B4-BE49-F238E27FC236}">
                <a16:creationId xmlns:a16="http://schemas.microsoft.com/office/drawing/2014/main" id="{227E4601-577F-5B5C-9700-316F70260F6B}"/>
              </a:ext>
            </a:extLst>
          </p:cNvPr>
          <p:cNvSpPr txBox="1">
            <a:spLocks/>
          </p:cNvSpPr>
          <p:nvPr/>
        </p:nvSpPr>
        <p:spPr>
          <a:xfrm>
            <a:off x="10094404" y="9447032"/>
            <a:ext cx="991423" cy="51422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1400" kern="0" dirty="0">
                <a:solidFill>
                  <a:schemeClr val="tx1"/>
                </a:solidFill>
                <a:latin typeface="Arial" panose="020B0604020202020204"/>
              </a:rPr>
              <a:t>This is the answer</a:t>
            </a:r>
          </a:p>
        </p:txBody>
      </p:sp>
      <p:cxnSp>
        <p:nvCxnSpPr>
          <p:cNvPr id="1087" name="Straight Arrow Connector 1086">
            <a:extLst>
              <a:ext uri="{FF2B5EF4-FFF2-40B4-BE49-F238E27FC236}">
                <a16:creationId xmlns:a16="http://schemas.microsoft.com/office/drawing/2014/main" id="{4DA0D605-8902-A42B-2722-C690D4373B2F}"/>
              </a:ext>
            </a:extLst>
          </p:cNvPr>
          <p:cNvCxnSpPr>
            <a:stCxn id="43" idx="3"/>
            <a:endCxn id="61" idx="1"/>
          </p:cNvCxnSpPr>
          <p:nvPr/>
        </p:nvCxnSpPr>
        <p:spPr bwMode="auto">
          <a:xfrm>
            <a:off x="12564501" y="5661273"/>
            <a:ext cx="277374" cy="5525"/>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088" name="Straight Arrow Connector 1087">
            <a:extLst>
              <a:ext uri="{FF2B5EF4-FFF2-40B4-BE49-F238E27FC236}">
                <a16:creationId xmlns:a16="http://schemas.microsoft.com/office/drawing/2014/main" id="{E7322C76-3CE8-CC27-BD39-538340B63149}"/>
              </a:ext>
            </a:extLst>
          </p:cNvPr>
          <p:cNvCxnSpPr>
            <a:cxnSpLocks/>
            <a:stCxn id="61" idx="3"/>
            <a:endCxn id="3" idx="1"/>
          </p:cNvCxnSpPr>
          <p:nvPr/>
        </p:nvCxnSpPr>
        <p:spPr bwMode="auto">
          <a:xfrm>
            <a:off x="13549430" y="5666798"/>
            <a:ext cx="268404" cy="6153"/>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091" name="Straight Arrow Connector 1090">
            <a:extLst>
              <a:ext uri="{FF2B5EF4-FFF2-40B4-BE49-F238E27FC236}">
                <a16:creationId xmlns:a16="http://schemas.microsoft.com/office/drawing/2014/main" id="{F2965889-2CE2-035C-4DA9-933EE843EF5C}"/>
              </a:ext>
            </a:extLst>
          </p:cNvPr>
          <p:cNvCxnSpPr>
            <a:cxnSpLocks/>
            <a:stCxn id="62" idx="3"/>
            <a:endCxn id="1034" idx="1"/>
          </p:cNvCxnSpPr>
          <p:nvPr/>
        </p:nvCxnSpPr>
        <p:spPr bwMode="auto">
          <a:xfrm>
            <a:off x="15211335" y="5670101"/>
            <a:ext cx="275793" cy="5519"/>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094" name="Straight Arrow Connector 1093">
            <a:extLst>
              <a:ext uri="{FF2B5EF4-FFF2-40B4-BE49-F238E27FC236}">
                <a16:creationId xmlns:a16="http://schemas.microsoft.com/office/drawing/2014/main" id="{539545A7-84F7-2372-D1BD-C99E28202E97}"/>
              </a:ext>
            </a:extLst>
          </p:cNvPr>
          <p:cNvCxnSpPr>
            <a:cxnSpLocks/>
            <a:stCxn id="1034" idx="3"/>
            <a:endCxn id="1071" idx="1"/>
          </p:cNvCxnSpPr>
          <p:nvPr/>
        </p:nvCxnSpPr>
        <p:spPr bwMode="auto">
          <a:xfrm>
            <a:off x="16194683" y="5675620"/>
            <a:ext cx="396100" cy="2316"/>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097" name="Elbow Connector 1096">
            <a:extLst>
              <a:ext uri="{FF2B5EF4-FFF2-40B4-BE49-F238E27FC236}">
                <a16:creationId xmlns:a16="http://schemas.microsoft.com/office/drawing/2014/main" id="{6CFA8D9D-3FD5-F2A7-7C8C-42B59ECD21DB}"/>
              </a:ext>
            </a:extLst>
          </p:cNvPr>
          <p:cNvCxnSpPr>
            <a:cxnSpLocks/>
            <a:stCxn id="13" idx="0"/>
            <a:endCxn id="42" idx="2"/>
          </p:cNvCxnSpPr>
          <p:nvPr/>
        </p:nvCxnSpPr>
        <p:spPr bwMode="auto">
          <a:xfrm rot="16200000" flipV="1">
            <a:off x="18006055" y="2605860"/>
            <a:ext cx="2383765" cy="5069384"/>
          </a:xfrm>
          <a:prstGeom prst="bentConnector3">
            <a:avLst>
              <a:gd name="adj1" fmla="val 41009"/>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102" name="Title 1">
            <a:extLst>
              <a:ext uri="{FF2B5EF4-FFF2-40B4-BE49-F238E27FC236}">
                <a16:creationId xmlns:a16="http://schemas.microsoft.com/office/drawing/2014/main" id="{E709ECFA-2F7D-7957-B280-E03D553F9970}"/>
              </a:ext>
            </a:extLst>
          </p:cNvPr>
          <p:cNvSpPr txBox="1">
            <a:spLocks/>
          </p:cNvSpPr>
          <p:nvPr/>
        </p:nvSpPr>
        <p:spPr>
          <a:xfrm>
            <a:off x="17809950" y="4943104"/>
            <a:ext cx="1580495" cy="51422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1400" kern="0" dirty="0">
                <a:solidFill>
                  <a:schemeClr val="tx1"/>
                </a:solidFill>
                <a:latin typeface="Arial" panose="020B0604020202020204"/>
              </a:rPr>
              <a:t>List of Decision Services</a:t>
            </a:r>
          </a:p>
        </p:txBody>
      </p:sp>
      <p:sp>
        <p:nvSpPr>
          <p:cNvPr id="1106" name="Title 1">
            <a:extLst>
              <a:ext uri="{FF2B5EF4-FFF2-40B4-BE49-F238E27FC236}">
                <a16:creationId xmlns:a16="http://schemas.microsoft.com/office/drawing/2014/main" id="{700B6A53-90EA-40E2-7775-0E24A32A6BEF}"/>
              </a:ext>
            </a:extLst>
          </p:cNvPr>
          <p:cNvSpPr txBox="1">
            <a:spLocks/>
          </p:cNvSpPr>
          <p:nvPr/>
        </p:nvSpPr>
        <p:spPr>
          <a:xfrm>
            <a:off x="11698836" y="5143640"/>
            <a:ext cx="1201187" cy="59874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1400" kern="0" dirty="0">
                <a:solidFill>
                  <a:schemeClr val="tx1"/>
                </a:solidFill>
                <a:latin typeface="Arial" panose="020B0604020202020204"/>
              </a:rPr>
              <a:t>Chain</a:t>
            </a:r>
          </a:p>
        </p:txBody>
      </p:sp>
      <p:sp>
        <p:nvSpPr>
          <p:cNvPr id="1107" name="Rectangle 1106">
            <a:extLst>
              <a:ext uri="{FF2B5EF4-FFF2-40B4-BE49-F238E27FC236}">
                <a16:creationId xmlns:a16="http://schemas.microsoft.com/office/drawing/2014/main" id="{DE755EBB-2ECF-B7AC-2B00-BEAB7304317C}"/>
              </a:ext>
            </a:extLst>
          </p:cNvPr>
          <p:cNvSpPr/>
          <p:nvPr/>
        </p:nvSpPr>
        <p:spPr bwMode="auto">
          <a:xfrm>
            <a:off x="11229128" y="5036269"/>
            <a:ext cx="379621" cy="1318977"/>
          </a:xfrm>
          <a:prstGeom prst="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3" name="Rectangle 2">
            <a:extLst>
              <a:ext uri="{FF2B5EF4-FFF2-40B4-BE49-F238E27FC236}">
                <a16:creationId xmlns:a16="http://schemas.microsoft.com/office/drawing/2014/main" id="{6E97ACA3-176E-62E2-098C-5E0F93F65135}"/>
              </a:ext>
            </a:extLst>
          </p:cNvPr>
          <p:cNvSpPr/>
          <p:nvPr/>
        </p:nvSpPr>
        <p:spPr bwMode="auto">
          <a:xfrm>
            <a:off x="13817834" y="5522703"/>
            <a:ext cx="430116" cy="300496"/>
          </a:xfrm>
          <a:prstGeom prst="rect">
            <a:avLst/>
          </a:prstGeom>
          <a:solidFill>
            <a:schemeClr val="tx1">
              <a:lumMod val="50000"/>
              <a:lumOff val="5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cxnSp>
        <p:nvCxnSpPr>
          <p:cNvPr id="21" name="Straight Arrow Connector 20">
            <a:extLst>
              <a:ext uri="{FF2B5EF4-FFF2-40B4-BE49-F238E27FC236}">
                <a16:creationId xmlns:a16="http://schemas.microsoft.com/office/drawing/2014/main" id="{4007D990-B3B1-D1EF-5E4F-23ECD04B2643}"/>
              </a:ext>
            </a:extLst>
          </p:cNvPr>
          <p:cNvCxnSpPr>
            <a:cxnSpLocks/>
            <a:stCxn id="3" idx="3"/>
            <a:endCxn id="62" idx="1"/>
          </p:cNvCxnSpPr>
          <p:nvPr/>
        </p:nvCxnSpPr>
        <p:spPr bwMode="auto">
          <a:xfrm flipV="1">
            <a:off x="14247950" y="5670101"/>
            <a:ext cx="255830" cy="2850"/>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8" name="Elbow Connector 27">
            <a:extLst>
              <a:ext uri="{FF2B5EF4-FFF2-40B4-BE49-F238E27FC236}">
                <a16:creationId xmlns:a16="http://schemas.microsoft.com/office/drawing/2014/main" id="{4673BC6F-7369-F2DB-4658-E0A6D480DD82}"/>
              </a:ext>
            </a:extLst>
          </p:cNvPr>
          <p:cNvCxnSpPr>
            <a:cxnSpLocks/>
            <a:stCxn id="43" idx="0"/>
          </p:cNvCxnSpPr>
          <p:nvPr/>
        </p:nvCxnSpPr>
        <p:spPr bwMode="auto">
          <a:xfrm rot="5400000" flipH="1" flipV="1">
            <a:off x="13251558" y="2854019"/>
            <a:ext cx="1616172" cy="3697841"/>
          </a:xfrm>
          <a:prstGeom prst="bentConnector2">
            <a:avLst/>
          </a:prstGeom>
          <a:ln w="12700">
            <a:solidFill>
              <a:schemeClr val="tx1"/>
            </a:solidFill>
            <a:prstDash val="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0" name="Title 1">
            <a:extLst>
              <a:ext uri="{FF2B5EF4-FFF2-40B4-BE49-F238E27FC236}">
                <a16:creationId xmlns:a16="http://schemas.microsoft.com/office/drawing/2014/main" id="{4CB93A5B-8E4E-5BA4-5AE8-599DB505A486}"/>
              </a:ext>
            </a:extLst>
          </p:cNvPr>
          <p:cNvSpPr txBox="1">
            <a:spLocks/>
          </p:cNvSpPr>
          <p:nvPr/>
        </p:nvSpPr>
        <p:spPr>
          <a:xfrm>
            <a:off x="11618364" y="2951014"/>
            <a:ext cx="2319903" cy="1105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2800" kern="0" dirty="0">
                <a:solidFill>
                  <a:schemeClr val="tx1"/>
                </a:solidFill>
                <a:latin typeface="Arial" panose="020B0604020202020204"/>
              </a:rPr>
              <a:t>LangChain Application</a:t>
            </a:r>
          </a:p>
        </p:txBody>
      </p:sp>
      <p:pic>
        <p:nvPicPr>
          <p:cNvPr id="19" name="Picture 18">
            <a:extLst>
              <a:ext uri="{FF2B5EF4-FFF2-40B4-BE49-F238E27FC236}">
                <a16:creationId xmlns:a16="http://schemas.microsoft.com/office/drawing/2014/main" id="{12C06860-9647-728F-CE85-4B54610A851C}"/>
              </a:ext>
            </a:extLst>
          </p:cNvPr>
          <p:cNvPicPr>
            <a:picLocks noChangeAspect="1"/>
          </p:cNvPicPr>
          <p:nvPr/>
        </p:nvPicPr>
        <p:blipFill>
          <a:blip r:embed="rId12"/>
          <a:stretch>
            <a:fillRect/>
          </a:stretch>
        </p:blipFill>
        <p:spPr>
          <a:xfrm>
            <a:off x="3319592" y="2745352"/>
            <a:ext cx="5676900" cy="10058400"/>
          </a:xfrm>
          <a:prstGeom prst="rect">
            <a:avLst/>
          </a:prstGeom>
        </p:spPr>
      </p:pic>
      <p:sp>
        <p:nvSpPr>
          <p:cNvPr id="31" name="Rectangular Callout 30">
            <a:extLst>
              <a:ext uri="{FF2B5EF4-FFF2-40B4-BE49-F238E27FC236}">
                <a16:creationId xmlns:a16="http://schemas.microsoft.com/office/drawing/2014/main" id="{1E8A279A-50FC-605A-3BA6-10212A963406}"/>
              </a:ext>
            </a:extLst>
          </p:cNvPr>
          <p:cNvSpPr/>
          <p:nvPr/>
        </p:nvSpPr>
        <p:spPr bwMode="auto">
          <a:xfrm>
            <a:off x="3345478" y="9208843"/>
            <a:ext cx="5530582" cy="990600"/>
          </a:xfrm>
          <a:prstGeom prst="wedgeRectCallout">
            <a:avLst>
              <a:gd name="adj1" fmla="val -73926"/>
              <a:gd name="adj2" fmla="val -7442"/>
            </a:avLst>
          </a:prstGeom>
          <a:noFill/>
          <a:ln w="38100">
            <a:solidFill>
              <a:srgbClr val="24A148"/>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22" name="Footer Placeholder 3">
            <a:extLst>
              <a:ext uri="{FF2B5EF4-FFF2-40B4-BE49-F238E27FC236}">
                <a16:creationId xmlns:a16="http://schemas.microsoft.com/office/drawing/2014/main" id="{ADE10C7E-6D0E-E5F8-905D-404132998E65}"/>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spTree>
    <p:extLst>
      <p:ext uri="{BB962C8B-B14F-4D97-AF65-F5344CB8AC3E}">
        <p14:creationId xmlns:p14="http://schemas.microsoft.com/office/powerpoint/2010/main" val="24777300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ow to Use LangChain and LLMs: An Overview of the Framework and Its  Applications">
            <a:extLst>
              <a:ext uri="{FF2B5EF4-FFF2-40B4-BE49-F238E27FC236}">
                <a16:creationId xmlns:a16="http://schemas.microsoft.com/office/drawing/2014/main" id="{5F0FE037-10FD-28B7-0B83-BE131B1571B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616986" y="1029610"/>
            <a:ext cx="1925226" cy="110570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536E62A2-445D-E126-4624-851C15FC2CF8}"/>
              </a:ext>
            </a:extLst>
          </p:cNvPr>
          <p:cNvGrpSpPr/>
          <p:nvPr/>
        </p:nvGrpSpPr>
        <p:grpSpPr>
          <a:xfrm>
            <a:off x="21007047" y="2471253"/>
            <a:ext cx="2519930" cy="2229728"/>
            <a:chOff x="8130135" y="4825151"/>
            <a:chExt cx="3542942" cy="2882746"/>
          </a:xfrm>
        </p:grpSpPr>
        <p:sp>
          <p:nvSpPr>
            <p:cNvPr id="8" name="Rectangle 7">
              <a:extLst>
                <a:ext uri="{FF2B5EF4-FFF2-40B4-BE49-F238E27FC236}">
                  <a16:creationId xmlns:a16="http://schemas.microsoft.com/office/drawing/2014/main" id="{2CF6A86E-A7C2-C1B4-7B6D-582F55D86892}"/>
                </a:ext>
              </a:extLst>
            </p:cNvPr>
            <p:cNvSpPr/>
            <p:nvPr/>
          </p:nvSpPr>
          <p:spPr bwMode="auto">
            <a:xfrm>
              <a:off x="8130135" y="4825151"/>
              <a:ext cx="3542942" cy="2882746"/>
            </a:xfrm>
            <a:prstGeom prst="rect">
              <a:avLst/>
            </a:prstGeom>
            <a:solidFill>
              <a:srgbClr val="F4F4F4"/>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4286" tIns="34286" rIns="34286" bIns="34286" numCol="1" rtlCol="0" anchor="t" anchorCtr="0" compatLnSpc="1">
              <a:prstTxWarp prst="textNoShape">
                <a:avLst/>
              </a:prstTxWarp>
            </a:bodyPr>
            <a:lstStyle/>
            <a:p>
              <a:pPr defTabSz="342900" fontAlgn="base">
                <a:spcBef>
                  <a:spcPct val="0"/>
                </a:spcBef>
                <a:spcAft>
                  <a:spcPct val="0"/>
                </a:spcAft>
              </a:pPr>
              <a:endParaRPr lang="en-US" sz="525" dirty="0">
                <a:solidFill>
                  <a:schemeClr val="bg1"/>
                </a:solidFill>
              </a:endParaRPr>
            </a:p>
          </p:txBody>
        </p:sp>
        <p:grpSp>
          <p:nvGrpSpPr>
            <p:cNvPr id="9" name="Group 8">
              <a:extLst>
                <a:ext uri="{FF2B5EF4-FFF2-40B4-BE49-F238E27FC236}">
                  <a16:creationId xmlns:a16="http://schemas.microsoft.com/office/drawing/2014/main" id="{295A5C2E-5209-863A-0A07-5DFFB1DF7BCB}"/>
                </a:ext>
              </a:extLst>
            </p:cNvPr>
            <p:cNvGrpSpPr/>
            <p:nvPr/>
          </p:nvGrpSpPr>
          <p:grpSpPr>
            <a:xfrm>
              <a:off x="8386970" y="4953346"/>
              <a:ext cx="3029274" cy="2298830"/>
              <a:chOff x="8386970" y="4953346"/>
              <a:chExt cx="3029274" cy="2298830"/>
            </a:xfrm>
          </p:grpSpPr>
          <p:pic>
            <p:nvPicPr>
              <p:cNvPr id="10" name="Picture 40">
                <a:extLst>
                  <a:ext uri="{FF2B5EF4-FFF2-40B4-BE49-F238E27FC236}">
                    <a16:creationId xmlns:a16="http://schemas.microsoft.com/office/drawing/2014/main" id="{320EBD1C-0129-676E-AFFA-74A3E17DB05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190275" y="5981230"/>
                <a:ext cx="1421745" cy="1270946"/>
              </a:xfrm>
              <a:prstGeom prst="rect">
                <a:avLst/>
              </a:prstGeom>
            </p:spPr>
          </p:pic>
          <p:sp>
            <p:nvSpPr>
              <p:cNvPr id="11" name="Title 1">
                <a:extLst>
                  <a:ext uri="{FF2B5EF4-FFF2-40B4-BE49-F238E27FC236}">
                    <a16:creationId xmlns:a16="http://schemas.microsoft.com/office/drawing/2014/main" id="{03A5353D-2408-0915-A2A7-CA6417BCD873}"/>
                  </a:ext>
                </a:extLst>
              </p:cNvPr>
              <p:cNvSpPr txBox="1">
                <a:spLocks/>
              </p:cNvSpPr>
              <p:nvPr/>
            </p:nvSpPr>
            <p:spPr>
              <a:xfrm>
                <a:off x="8386970" y="4953346"/>
                <a:ext cx="3029274" cy="10278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gn="ctr">
                  <a:lnSpc>
                    <a:spcPct val="100000"/>
                  </a:lnSpc>
                </a:pPr>
                <a:r>
                  <a:rPr lang="en-US" sz="2400" kern="0" dirty="0">
                    <a:solidFill>
                      <a:srgbClr val="0F62FE"/>
                    </a:solidFill>
                    <a:latin typeface="IBM Plex Sans Light" panose="020B0403050203000203" pitchFamily="34" charset="0"/>
                  </a:rPr>
                  <a:t>Decision Endpoint</a:t>
                </a:r>
              </a:p>
            </p:txBody>
          </p:sp>
        </p:grpSp>
      </p:grpSp>
      <p:grpSp>
        <p:nvGrpSpPr>
          <p:cNvPr id="12" name="Group 11">
            <a:extLst>
              <a:ext uri="{FF2B5EF4-FFF2-40B4-BE49-F238E27FC236}">
                <a16:creationId xmlns:a16="http://schemas.microsoft.com/office/drawing/2014/main" id="{B34B8BF3-B034-6435-44D0-925688AD8ECD}"/>
              </a:ext>
            </a:extLst>
          </p:cNvPr>
          <p:cNvGrpSpPr/>
          <p:nvPr/>
        </p:nvGrpSpPr>
        <p:grpSpPr>
          <a:xfrm>
            <a:off x="19257154" y="5778985"/>
            <a:ext cx="4950950" cy="4505835"/>
            <a:chOff x="12101911" y="1212312"/>
            <a:chExt cx="11722844" cy="11189776"/>
          </a:xfrm>
          <a:effectLst>
            <a:outerShdw blurRad="50800" dist="38100" dir="2700000" algn="tl" rotWithShape="0">
              <a:prstClr val="black">
                <a:alpha val="40000"/>
              </a:prstClr>
            </a:outerShdw>
          </a:effectLst>
        </p:grpSpPr>
        <p:pic>
          <p:nvPicPr>
            <p:cNvPr id="13" name="Picture Placeholder 17">
              <a:extLst>
                <a:ext uri="{FF2B5EF4-FFF2-40B4-BE49-F238E27FC236}">
                  <a16:creationId xmlns:a16="http://schemas.microsoft.com/office/drawing/2014/main" id="{0DC3CA1E-1EF4-D75C-B18A-31E7FA924978}"/>
                </a:ext>
              </a:extLst>
            </p:cNvPr>
            <p:cNvPicPr>
              <a:picLocks noChangeAspect="1"/>
            </p:cNvPicPr>
            <p:nvPr/>
          </p:nvPicPr>
          <p:blipFill>
            <a:blip r:embed="rId6"/>
            <a:srcRect/>
            <a:stretch/>
          </p:blipFill>
          <p:spPr>
            <a:xfrm>
              <a:off x="12101911" y="1212312"/>
              <a:ext cx="11722844" cy="11189776"/>
            </a:xfrm>
            <a:prstGeom prst="rect">
              <a:avLst/>
            </a:prstGeom>
            <a:effectLst>
              <a:outerShdw blurRad="206091" dist="38100" dir="2700000" algn="tl" rotWithShape="0">
                <a:prstClr val="black">
                  <a:alpha val="40000"/>
                </a:prstClr>
              </a:outerShdw>
            </a:effectLst>
          </p:spPr>
        </p:pic>
        <p:grpSp>
          <p:nvGrpSpPr>
            <p:cNvPr id="14" name="Group 13">
              <a:extLst>
                <a:ext uri="{FF2B5EF4-FFF2-40B4-BE49-F238E27FC236}">
                  <a16:creationId xmlns:a16="http://schemas.microsoft.com/office/drawing/2014/main" id="{599E26BA-9F8C-B73C-F3FF-08D6D58071D5}"/>
                </a:ext>
              </a:extLst>
            </p:cNvPr>
            <p:cNvGrpSpPr/>
            <p:nvPr/>
          </p:nvGrpSpPr>
          <p:grpSpPr>
            <a:xfrm>
              <a:off x="12417517" y="3246963"/>
              <a:ext cx="5703375" cy="8671157"/>
              <a:chOff x="12417517" y="3246963"/>
              <a:chExt cx="5703375" cy="8671157"/>
            </a:xfrm>
          </p:grpSpPr>
          <p:sp>
            <p:nvSpPr>
              <p:cNvPr id="15" name="Right Arrow 14">
                <a:extLst>
                  <a:ext uri="{FF2B5EF4-FFF2-40B4-BE49-F238E27FC236}">
                    <a16:creationId xmlns:a16="http://schemas.microsoft.com/office/drawing/2014/main" id="{DC492600-BDE0-B54E-D0B2-80B90B38C634}"/>
                  </a:ext>
                </a:extLst>
              </p:cNvPr>
              <p:cNvSpPr/>
              <p:nvPr/>
            </p:nvSpPr>
            <p:spPr bwMode="auto">
              <a:xfrm rot="16200000" flipH="1">
                <a:off x="13017014" y="6398441"/>
                <a:ext cx="1585065" cy="690880"/>
              </a:xfrm>
              <a:prstGeom prst="rightArrow">
                <a:avLst/>
              </a:prstGeom>
              <a:solidFill>
                <a:schemeClr val="accent2"/>
              </a:solidFill>
              <a:ln w="19050">
                <a:solidFill>
                  <a:srgbClr val="E5F6FF"/>
                </a:solidFill>
                <a:headEnd type="none" w="med" len="med"/>
                <a:tailEnd type="none" w="med" len="med"/>
              </a:ln>
              <a:effectLst>
                <a:outerShdw blurRad="122798"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6" name="Right Arrow 15">
                <a:extLst>
                  <a:ext uri="{FF2B5EF4-FFF2-40B4-BE49-F238E27FC236}">
                    <a16:creationId xmlns:a16="http://schemas.microsoft.com/office/drawing/2014/main" id="{E4571B6B-7585-600A-FC10-DB63026FD005}"/>
                  </a:ext>
                </a:extLst>
              </p:cNvPr>
              <p:cNvSpPr/>
              <p:nvPr/>
            </p:nvSpPr>
            <p:spPr bwMode="auto">
              <a:xfrm rot="16200000">
                <a:off x="16197180" y="8851173"/>
                <a:ext cx="1552350" cy="690880"/>
              </a:xfrm>
              <a:prstGeom prst="rightArrow">
                <a:avLst/>
              </a:prstGeom>
              <a:solidFill>
                <a:schemeClr val="accent2"/>
              </a:solidFill>
              <a:ln w="19050">
                <a:solidFill>
                  <a:srgbClr val="E5F6FF"/>
                </a:solidFill>
                <a:headEnd type="none" w="med" len="med"/>
                <a:tailEnd type="none" w="med" len="med"/>
              </a:ln>
              <a:effectLst>
                <a:outerShdw blurRad="122798"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pic>
            <p:nvPicPr>
              <p:cNvPr id="17" name="Picture 16">
                <a:extLst>
                  <a:ext uri="{FF2B5EF4-FFF2-40B4-BE49-F238E27FC236}">
                    <a16:creationId xmlns:a16="http://schemas.microsoft.com/office/drawing/2014/main" id="{0563D62B-0C6C-442B-1A2E-DCB9161D0A14}"/>
                  </a:ext>
                </a:extLst>
              </p:cNvPr>
              <p:cNvPicPr>
                <a:picLocks noChangeAspect="1"/>
              </p:cNvPicPr>
              <p:nvPr/>
            </p:nvPicPr>
            <p:blipFill>
              <a:blip r:embed="rId7"/>
              <a:srcRect/>
              <a:stretch/>
            </p:blipFill>
            <p:spPr>
              <a:xfrm>
                <a:off x="13092130" y="3246963"/>
                <a:ext cx="3881225" cy="2447328"/>
              </a:xfrm>
              <a:prstGeom prst="rect">
                <a:avLst/>
              </a:prstGeom>
              <a:effectLst>
                <a:outerShdw blurRad="144225" dist="38100" dir="2700000" algn="tl" rotWithShape="0">
                  <a:prstClr val="black">
                    <a:alpha val="40000"/>
                  </a:prstClr>
                </a:outerShdw>
              </a:effectLst>
            </p:spPr>
          </p:pic>
          <p:pic>
            <p:nvPicPr>
              <p:cNvPr id="18" name="Picture 17">
                <a:extLst>
                  <a:ext uri="{FF2B5EF4-FFF2-40B4-BE49-F238E27FC236}">
                    <a16:creationId xmlns:a16="http://schemas.microsoft.com/office/drawing/2014/main" id="{A0A31FEB-6B3A-BAB5-2E12-89FD09ED9900}"/>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12417517" y="10176269"/>
                <a:ext cx="5703375" cy="1741851"/>
              </a:xfrm>
              <a:prstGeom prst="rect">
                <a:avLst/>
              </a:prstGeom>
              <a:effectLst>
                <a:outerShdw blurRad="147712" dist="38100" dir="2700000" algn="tl" rotWithShape="0">
                  <a:prstClr val="black">
                    <a:alpha val="40000"/>
                  </a:prstClr>
                </a:outerShdw>
              </a:effectLst>
            </p:spPr>
          </p:pic>
        </p:grpSp>
      </p:grpSp>
      <p:cxnSp>
        <p:nvCxnSpPr>
          <p:cNvPr id="35" name="Straight Connector 34">
            <a:extLst>
              <a:ext uri="{FF2B5EF4-FFF2-40B4-BE49-F238E27FC236}">
                <a16:creationId xmlns:a16="http://schemas.microsoft.com/office/drawing/2014/main" id="{3B03167A-ECAE-94CF-28E7-B102F734DBEF}"/>
              </a:ext>
            </a:extLst>
          </p:cNvPr>
          <p:cNvCxnSpPr>
            <a:cxnSpLocks/>
          </p:cNvCxnSpPr>
          <p:nvPr/>
        </p:nvCxnSpPr>
        <p:spPr bwMode="auto">
          <a:xfrm flipH="1">
            <a:off x="19257154" y="4700981"/>
            <a:ext cx="1826070" cy="1089257"/>
          </a:xfrm>
          <a:prstGeom prst="line">
            <a:avLst/>
          </a:prstGeom>
          <a:ln w="12700">
            <a:solidFill>
              <a:schemeClr val="bg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BCA5D5B9-7E64-B54D-0A49-D807448C4B16}"/>
              </a:ext>
            </a:extLst>
          </p:cNvPr>
          <p:cNvCxnSpPr>
            <a:cxnSpLocks/>
          </p:cNvCxnSpPr>
          <p:nvPr/>
        </p:nvCxnSpPr>
        <p:spPr bwMode="auto">
          <a:xfrm>
            <a:off x="19350177" y="6696889"/>
            <a:ext cx="0" cy="524214"/>
          </a:xfrm>
          <a:prstGeom prst="line">
            <a:avLst/>
          </a:prstGeom>
          <a:ln w="12700">
            <a:solidFill>
              <a:schemeClr val="bg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9" name="Title 1">
            <a:extLst>
              <a:ext uri="{FF2B5EF4-FFF2-40B4-BE49-F238E27FC236}">
                <a16:creationId xmlns:a16="http://schemas.microsoft.com/office/drawing/2014/main" id="{DFCDA272-320F-CBD5-4ABE-B3E8CF5E6645}"/>
              </a:ext>
            </a:extLst>
          </p:cNvPr>
          <p:cNvSpPr txBox="1">
            <a:spLocks/>
          </p:cNvSpPr>
          <p:nvPr/>
        </p:nvSpPr>
        <p:spPr>
          <a:xfrm>
            <a:off x="19008060" y="10872803"/>
            <a:ext cx="4950950" cy="175898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608975"/>
            <a:r>
              <a:rPr lang="en-US" kern="0" dirty="0">
                <a:solidFill>
                  <a:schemeClr val="tx1"/>
                </a:solidFill>
                <a:latin typeface="Arial" panose="020B0604020202020204"/>
              </a:rPr>
              <a:t>IBM Automation Decision Services</a:t>
            </a:r>
          </a:p>
          <a:p>
            <a:pPr defTabSz="608975"/>
            <a:r>
              <a:rPr lang="en-US" kern="0" dirty="0">
                <a:solidFill>
                  <a:schemeClr val="tx1"/>
                </a:solidFill>
                <a:latin typeface="Arial" panose="020B0604020202020204"/>
              </a:rPr>
              <a:t>or </a:t>
            </a:r>
          </a:p>
          <a:p>
            <a:pPr defTabSz="608975"/>
            <a:r>
              <a:rPr lang="en-US" kern="0" dirty="0">
                <a:solidFill>
                  <a:schemeClr val="tx1"/>
                </a:solidFill>
                <a:latin typeface="Arial" panose="020B0604020202020204"/>
              </a:rPr>
              <a:t>IBM Operational Decision Manager</a:t>
            </a:r>
          </a:p>
        </p:txBody>
      </p:sp>
      <p:sp>
        <p:nvSpPr>
          <p:cNvPr id="2" name="Title 1">
            <a:extLst>
              <a:ext uri="{FF2B5EF4-FFF2-40B4-BE49-F238E27FC236}">
                <a16:creationId xmlns:a16="http://schemas.microsoft.com/office/drawing/2014/main" id="{EBB88E79-84EC-A823-22A5-1E9FF12EE7AA}"/>
              </a:ext>
            </a:extLst>
          </p:cNvPr>
          <p:cNvSpPr txBox="1">
            <a:spLocks/>
          </p:cNvSpPr>
          <p:nvPr/>
        </p:nvSpPr>
        <p:spPr>
          <a:xfrm rot="16200000">
            <a:off x="20020563" y="3304322"/>
            <a:ext cx="1458663" cy="666658"/>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1800" kern="0" dirty="0">
                <a:solidFill>
                  <a:schemeClr val="tx1"/>
                </a:solidFill>
                <a:latin typeface="Arial" panose="020B0604020202020204"/>
              </a:rPr>
              <a:t>REST API (Open API)</a:t>
            </a:r>
          </a:p>
        </p:txBody>
      </p:sp>
      <p:cxnSp>
        <p:nvCxnSpPr>
          <p:cNvPr id="20" name="Straight Connector 19">
            <a:extLst>
              <a:ext uri="{FF2B5EF4-FFF2-40B4-BE49-F238E27FC236}">
                <a16:creationId xmlns:a16="http://schemas.microsoft.com/office/drawing/2014/main" id="{C1F1DBE9-CD24-B19C-C06F-0917B51FD6F8}"/>
              </a:ext>
            </a:extLst>
          </p:cNvPr>
          <p:cNvCxnSpPr>
            <a:cxnSpLocks/>
          </p:cNvCxnSpPr>
          <p:nvPr/>
        </p:nvCxnSpPr>
        <p:spPr bwMode="auto">
          <a:xfrm>
            <a:off x="23526977" y="4700981"/>
            <a:ext cx="681127" cy="1089257"/>
          </a:xfrm>
          <a:prstGeom prst="line">
            <a:avLst/>
          </a:prstGeom>
          <a:ln w="12700">
            <a:solidFill>
              <a:schemeClr val="bg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1FAB5CAC-BC16-6BE3-30EA-E6D460BD5189}"/>
              </a:ext>
            </a:extLst>
          </p:cNvPr>
          <p:cNvSpPr/>
          <p:nvPr/>
        </p:nvSpPr>
        <p:spPr bwMode="auto">
          <a:xfrm>
            <a:off x="20233892" y="2882605"/>
            <a:ext cx="773155" cy="1523037"/>
          </a:xfrm>
          <a:prstGeom prst="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38" name="Rectangle 37">
            <a:extLst>
              <a:ext uri="{FF2B5EF4-FFF2-40B4-BE49-F238E27FC236}">
                <a16:creationId xmlns:a16="http://schemas.microsoft.com/office/drawing/2014/main" id="{7FDC212C-D9A0-0F73-F36F-AD3706AB773F}"/>
              </a:ext>
            </a:extLst>
          </p:cNvPr>
          <p:cNvSpPr/>
          <p:nvPr/>
        </p:nvSpPr>
        <p:spPr bwMode="auto">
          <a:xfrm>
            <a:off x="11602720" y="2124262"/>
            <a:ext cx="5953759" cy="4841648"/>
          </a:xfrm>
          <a:prstGeom prst="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41" name="Title 1">
            <a:extLst>
              <a:ext uri="{FF2B5EF4-FFF2-40B4-BE49-F238E27FC236}">
                <a16:creationId xmlns:a16="http://schemas.microsoft.com/office/drawing/2014/main" id="{7AEA948D-7FDD-6C3B-978E-615DB5ECB30B}"/>
              </a:ext>
            </a:extLst>
          </p:cNvPr>
          <p:cNvSpPr txBox="1">
            <a:spLocks/>
          </p:cNvSpPr>
          <p:nvPr/>
        </p:nvSpPr>
        <p:spPr>
          <a:xfrm>
            <a:off x="15813629" y="2396392"/>
            <a:ext cx="1614856" cy="65004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1800" kern="0" dirty="0">
                <a:solidFill>
                  <a:schemeClr val="tx1"/>
                </a:solidFill>
                <a:latin typeface="Arial" panose="020B0604020202020204"/>
              </a:rPr>
              <a:t>Tool Descriptors</a:t>
            </a:r>
          </a:p>
        </p:txBody>
      </p:sp>
      <p:sp>
        <p:nvSpPr>
          <p:cNvPr id="42" name="Rectangle 41">
            <a:extLst>
              <a:ext uri="{FF2B5EF4-FFF2-40B4-BE49-F238E27FC236}">
                <a16:creationId xmlns:a16="http://schemas.microsoft.com/office/drawing/2014/main" id="{FF512D0C-8B08-9665-DCC4-424DAD9E5E45}"/>
              </a:ext>
            </a:extLst>
          </p:cNvPr>
          <p:cNvSpPr/>
          <p:nvPr/>
        </p:nvSpPr>
        <p:spPr bwMode="auto">
          <a:xfrm>
            <a:off x="15898005" y="2261310"/>
            <a:ext cx="1530480" cy="1133910"/>
          </a:xfrm>
          <a:prstGeom prst="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43" name="Rectangle 42">
            <a:extLst>
              <a:ext uri="{FF2B5EF4-FFF2-40B4-BE49-F238E27FC236}">
                <a16:creationId xmlns:a16="http://schemas.microsoft.com/office/drawing/2014/main" id="{FB2A7027-FE42-13AF-CCB1-6BCDC7A5A96D}"/>
              </a:ext>
            </a:extLst>
          </p:cNvPr>
          <p:cNvSpPr/>
          <p:nvPr/>
        </p:nvSpPr>
        <p:spPr bwMode="auto">
          <a:xfrm>
            <a:off x="11856946" y="4957576"/>
            <a:ext cx="707555" cy="300496"/>
          </a:xfrm>
          <a:prstGeom prst="rect">
            <a:avLst/>
          </a:prstGeom>
          <a:solidFill>
            <a:schemeClr val="tx1">
              <a:lumMod val="50000"/>
              <a:lumOff val="5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44" name="Rectangle 43">
            <a:extLst>
              <a:ext uri="{FF2B5EF4-FFF2-40B4-BE49-F238E27FC236}">
                <a16:creationId xmlns:a16="http://schemas.microsoft.com/office/drawing/2014/main" id="{CE884FBF-2B63-A3A5-6B2C-4A96A4A8F120}"/>
              </a:ext>
            </a:extLst>
          </p:cNvPr>
          <p:cNvSpPr/>
          <p:nvPr/>
        </p:nvSpPr>
        <p:spPr bwMode="auto">
          <a:xfrm>
            <a:off x="12517119" y="10105354"/>
            <a:ext cx="3881121" cy="2578871"/>
          </a:xfrm>
          <a:prstGeom prst="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45" name="Title 1">
            <a:extLst>
              <a:ext uri="{FF2B5EF4-FFF2-40B4-BE49-F238E27FC236}">
                <a16:creationId xmlns:a16="http://schemas.microsoft.com/office/drawing/2014/main" id="{BE8792A6-20AC-1652-D349-1FE7FA7EDFD3}"/>
              </a:ext>
            </a:extLst>
          </p:cNvPr>
          <p:cNvSpPr txBox="1">
            <a:spLocks/>
          </p:cNvSpPr>
          <p:nvPr/>
        </p:nvSpPr>
        <p:spPr>
          <a:xfrm>
            <a:off x="12873983" y="10289085"/>
            <a:ext cx="3219445" cy="1105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2800" kern="0" dirty="0">
                <a:solidFill>
                  <a:schemeClr val="tx1"/>
                </a:solidFill>
                <a:latin typeface="Arial" panose="020B0604020202020204"/>
              </a:rPr>
              <a:t>Large Language Model</a:t>
            </a:r>
          </a:p>
        </p:txBody>
      </p:sp>
      <p:pic>
        <p:nvPicPr>
          <p:cNvPr id="1026" name="Picture 2" descr="Top 5 Large Language Models | 2023 - PyCodeMates">
            <a:extLst>
              <a:ext uri="{FF2B5EF4-FFF2-40B4-BE49-F238E27FC236}">
                <a16:creationId xmlns:a16="http://schemas.microsoft.com/office/drawing/2014/main" id="{C45379A9-FC8A-5164-D5AF-7E446E14538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278612" y="11201798"/>
            <a:ext cx="1094935" cy="61521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ECAF779A-98E4-94D5-6BAF-0D475D154F55}"/>
              </a:ext>
            </a:extLst>
          </p:cNvPr>
          <p:cNvPicPr>
            <a:picLocks noChangeAspect="1"/>
          </p:cNvPicPr>
          <p:nvPr/>
        </p:nvPicPr>
        <p:blipFill>
          <a:blip r:embed="rId10"/>
          <a:stretch>
            <a:fillRect/>
          </a:stretch>
        </p:blipFill>
        <p:spPr>
          <a:xfrm>
            <a:off x="14574285" y="11278031"/>
            <a:ext cx="1323720" cy="435601"/>
          </a:xfrm>
          <a:prstGeom prst="rect">
            <a:avLst/>
          </a:prstGeom>
        </p:spPr>
      </p:pic>
      <p:pic>
        <p:nvPicPr>
          <p:cNvPr id="48" name="Picture 47">
            <a:extLst>
              <a:ext uri="{FF2B5EF4-FFF2-40B4-BE49-F238E27FC236}">
                <a16:creationId xmlns:a16="http://schemas.microsoft.com/office/drawing/2014/main" id="{5B434AF8-AECB-DFCE-6B3B-F10D194629BF}"/>
              </a:ext>
            </a:extLst>
          </p:cNvPr>
          <p:cNvPicPr>
            <a:picLocks noChangeAspect="1"/>
          </p:cNvPicPr>
          <p:nvPr/>
        </p:nvPicPr>
        <p:blipFill>
          <a:blip r:embed="rId11"/>
          <a:stretch>
            <a:fillRect/>
          </a:stretch>
        </p:blipFill>
        <p:spPr>
          <a:xfrm>
            <a:off x="13800159" y="11961734"/>
            <a:ext cx="1589373" cy="553717"/>
          </a:xfrm>
          <a:prstGeom prst="rect">
            <a:avLst/>
          </a:prstGeom>
        </p:spPr>
      </p:pic>
      <p:sp>
        <p:nvSpPr>
          <p:cNvPr id="49" name="Rectangle 48">
            <a:extLst>
              <a:ext uri="{FF2B5EF4-FFF2-40B4-BE49-F238E27FC236}">
                <a16:creationId xmlns:a16="http://schemas.microsoft.com/office/drawing/2014/main" id="{97926092-3F9A-8CB0-813D-2B671555B798}"/>
              </a:ext>
            </a:extLst>
          </p:cNvPr>
          <p:cNvSpPr/>
          <p:nvPr/>
        </p:nvSpPr>
        <p:spPr bwMode="auto">
          <a:xfrm rot="5400000">
            <a:off x="14097126" y="8103298"/>
            <a:ext cx="773155" cy="3219446"/>
          </a:xfrm>
          <a:prstGeom prst="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50" name="Title 1">
            <a:extLst>
              <a:ext uri="{FF2B5EF4-FFF2-40B4-BE49-F238E27FC236}">
                <a16:creationId xmlns:a16="http://schemas.microsoft.com/office/drawing/2014/main" id="{765918E6-4FF0-A001-AA10-9FB1DF6CEE5B}"/>
              </a:ext>
            </a:extLst>
          </p:cNvPr>
          <p:cNvSpPr txBox="1">
            <a:spLocks/>
          </p:cNvSpPr>
          <p:nvPr/>
        </p:nvSpPr>
        <p:spPr>
          <a:xfrm>
            <a:off x="13865513" y="9421872"/>
            <a:ext cx="1458663" cy="666658"/>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1800" kern="0" dirty="0">
                <a:solidFill>
                  <a:schemeClr val="tx1"/>
                </a:solidFill>
                <a:latin typeface="Arial" panose="020B0604020202020204"/>
              </a:rPr>
              <a:t>watsonx API (or other)</a:t>
            </a:r>
          </a:p>
        </p:txBody>
      </p:sp>
      <p:sp>
        <p:nvSpPr>
          <p:cNvPr id="51" name="Rectangle 50">
            <a:extLst>
              <a:ext uri="{FF2B5EF4-FFF2-40B4-BE49-F238E27FC236}">
                <a16:creationId xmlns:a16="http://schemas.microsoft.com/office/drawing/2014/main" id="{06715E17-6ABB-EFCF-1D40-63B755260487}"/>
              </a:ext>
            </a:extLst>
          </p:cNvPr>
          <p:cNvSpPr/>
          <p:nvPr/>
        </p:nvSpPr>
        <p:spPr bwMode="auto">
          <a:xfrm>
            <a:off x="5853684" y="8057977"/>
            <a:ext cx="707555" cy="300496"/>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cxnSp>
        <p:nvCxnSpPr>
          <p:cNvPr id="53" name="Elbow Connector 52">
            <a:extLst>
              <a:ext uri="{FF2B5EF4-FFF2-40B4-BE49-F238E27FC236}">
                <a16:creationId xmlns:a16="http://schemas.microsoft.com/office/drawing/2014/main" id="{9395559B-77CD-7354-A6A0-BFFE8859132B}"/>
              </a:ext>
            </a:extLst>
          </p:cNvPr>
          <p:cNvCxnSpPr>
            <a:cxnSpLocks/>
            <a:endCxn id="43" idx="1"/>
          </p:cNvCxnSpPr>
          <p:nvPr/>
        </p:nvCxnSpPr>
        <p:spPr bwMode="auto">
          <a:xfrm flipV="1">
            <a:off x="10082801" y="5107824"/>
            <a:ext cx="1774145" cy="164595"/>
          </a:xfrm>
          <a:prstGeom prst="bentConnector3">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57" name="Elbow Connector 56">
            <a:extLst>
              <a:ext uri="{FF2B5EF4-FFF2-40B4-BE49-F238E27FC236}">
                <a16:creationId xmlns:a16="http://schemas.microsoft.com/office/drawing/2014/main" id="{78E7F51D-8FDC-1C03-78DA-A5DD0E2C4483}"/>
              </a:ext>
            </a:extLst>
          </p:cNvPr>
          <p:cNvCxnSpPr>
            <a:cxnSpLocks/>
            <a:stCxn id="43" idx="2"/>
          </p:cNvCxnSpPr>
          <p:nvPr/>
        </p:nvCxnSpPr>
        <p:spPr bwMode="auto">
          <a:xfrm rot="16200000" flipH="1">
            <a:off x="10775959" y="6692837"/>
            <a:ext cx="4062616" cy="1193086"/>
          </a:xfrm>
          <a:prstGeom prst="bentConnector3">
            <a:avLst>
              <a:gd name="adj1" fmla="val 50000"/>
            </a:avLst>
          </a:prstGeom>
          <a:ln w="12700">
            <a:solidFill>
              <a:schemeClr val="accent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61" name="Rectangle 60">
            <a:extLst>
              <a:ext uri="{FF2B5EF4-FFF2-40B4-BE49-F238E27FC236}">
                <a16:creationId xmlns:a16="http://schemas.microsoft.com/office/drawing/2014/main" id="{7DEAC34D-55A7-7CE8-06C4-AFF1ACFE4175}"/>
              </a:ext>
            </a:extLst>
          </p:cNvPr>
          <p:cNvSpPr/>
          <p:nvPr/>
        </p:nvSpPr>
        <p:spPr bwMode="auto">
          <a:xfrm>
            <a:off x="12841875" y="4963101"/>
            <a:ext cx="707555" cy="300496"/>
          </a:xfrm>
          <a:prstGeom prst="rect">
            <a:avLst/>
          </a:prstGeom>
          <a:solidFill>
            <a:schemeClr val="tx1">
              <a:lumMod val="50000"/>
              <a:lumOff val="5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62" name="Rectangle 61">
            <a:extLst>
              <a:ext uri="{FF2B5EF4-FFF2-40B4-BE49-F238E27FC236}">
                <a16:creationId xmlns:a16="http://schemas.microsoft.com/office/drawing/2014/main" id="{E8F783E9-FF60-83C9-66C2-D523C45A1C9A}"/>
              </a:ext>
            </a:extLst>
          </p:cNvPr>
          <p:cNvSpPr/>
          <p:nvPr/>
        </p:nvSpPr>
        <p:spPr bwMode="auto">
          <a:xfrm>
            <a:off x="14503780" y="4966404"/>
            <a:ext cx="707555" cy="300496"/>
          </a:xfrm>
          <a:prstGeom prst="rect">
            <a:avLst/>
          </a:prstGeom>
          <a:solidFill>
            <a:schemeClr val="tx1">
              <a:lumMod val="50000"/>
              <a:lumOff val="5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cxnSp>
        <p:nvCxnSpPr>
          <p:cNvPr id="63" name="Elbow Connector 62">
            <a:extLst>
              <a:ext uri="{FF2B5EF4-FFF2-40B4-BE49-F238E27FC236}">
                <a16:creationId xmlns:a16="http://schemas.microsoft.com/office/drawing/2014/main" id="{76EE4573-F1C9-FE6B-186C-54990D8DE113}"/>
              </a:ext>
            </a:extLst>
          </p:cNvPr>
          <p:cNvCxnSpPr>
            <a:cxnSpLocks/>
            <a:stCxn id="3" idx="0"/>
            <a:endCxn id="37" idx="1"/>
          </p:cNvCxnSpPr>
          <p:nvPr/>
        </p:nvCxnSpPr>
        <p:spPr bwMode="auto">
          <a:xfrm rot="5400000" flipH="1" flipV="1">
            <a:off x="16470827" y="1206189"/>
            <a:ext cx="1325130" cy="6201000"/>
          </a:xfrm>
          <a:prstGeom prst="bentConnector2">
            <a:avLst/>
          </a:prstGeom>
          <a:ln w="12700">
            <a:solidFill>
              <a:schemeClr val="tx1"/>
            </a:solidFill>
            <a:headEnd type="triangl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1027" name="Elbow Connector 1026">
            <a:extLst>
              <a:ext uri="{FF2B5EF4-FFF2-40B4-BE49-F238E27FC236}">
                <a16:creationId xmlns:a16="http://schemas.microsoft.com/office/drawing/2014/main" id="{98EBD780-BC56-C1B3-6C82-A5F7E671BD06}"/>
              </a:ext>
            </a:extLst>
          </p:cNvPr>
          <p:cNvCxnSpPr>
            <a:cxnSpLocks/>
            <a:stCxn id="62" idx="2"/>
          </p:cNvCxnSpPr>
          <p:nvPr/>
        </p:nvCxnSpPr>
        <p:spPr bwMode="auto">
          <a:xfrm rot="16200000" flipH="1">
            <a:off x="13106762" y="7017696"/>
            <a:ext cx="4059545" cy="557952"/>
          </a:xfrm>
          <a:prstGeom prst="bentConnector3">
            <a:avLst>
              <a:gd name="adj1" fmla="val 34683"/>
            </a:avLst>
          </a:prstGeom>
          <a:ln w="12700">
            <a:solidFill>
              <a:schemeClr val="accent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033" name="Rectangle 1032">
            <a:extLst>
              <a:ext uri="{FF2B5EF4-FFF2-40B4-BE49-F238E27FC236}">
                <a16:creationId xmlns:a16="http://schemas.microsoft.com/office/drawing/2014/main" id="{C79E8F01-E4DC-5924-3131-FCF84745BFA4}"/>
              </a:ext>
            </a:extLst>
          </p:cNvPr>
          <p:cNvSpPr/>
          <p:nvPr/>
        </p:nvSpPr>
        <p:spPr bwMode="auto">
          <a:xfrm>
            <a:off x="5859504" y="8925813"/>
            <a:ext cx="707555" cy="300496"/>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034" name="Rectangle 1033">
            <a:extLst>
              <a:ext uri="{FF2B5EF4-FFF2-40B4-BE49-F238E27FC236}">
                <a16:creationId xmlns:a16="http://schemas.microsoft.com/office/drawing/2014/main" id="{59820DF0-6E83-7626-3127-95FC2DC92513}"/>
              </a:ext>
            </a:extLst>
          </p:cNvPr>
          <p:cNvSpPr/>
          <p:nvPr/>
        </p:nvSpPr>
        <p:spPr bwMode="auto">
          <a:xfrm>
            <a:off x="15487128" y="4971923"/>
            <a:ext cx="707555" cy="300496"/>
          </a:xfrm>
          <a:prstGeom prst="rect">
            <a:avLst/>
          </a:prstGeom>
          <a:solidFill>
            <a:schemeClr val="tx1">
              <a:lumMod val="50000"/>
              <a:lumOff val="5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cxnSp>
        <p:nvCxnSpPr>
          <p:cNvPr id="1045" name="Elbow Connector 1044">
            <a:extLst>
              <a:ext uri="{FF2B5EF4-FFF2-40B4-BE49-F238E27FC236}">
                <a16:creationId xmlns:a16="http://schemas.microsoft.com/office/drawing/2014/main" id="{E60E3FF3-9F75-BC71-9CEC-DCD2EFFEA29D}"/>
              </a:ext>
            </a:extLst>
          </p:cNvPr>
          <p:cNvCxnSpPr>
            <a:cxnSpLocks/>
            <a:stCxn id="1071" idx="2"/>
            <a:endCxn id="1046" idx="3"/>
          </p:cNvCxnSpPr>
          <p:nvPr/>
        </p:nvCxnSpPr>
        <p:spPr bwMode="auto">
          <a:xfrm rot="5400000">
            <a:off x="12289635" y="4108557"/>
            <a:ext cx="3488749" cy="5821104"/>
          </a:xfrm>
          <a:prstGeom prst="bentConnector2">
            <a:avLst/>
          </a:prstGeom>
          <a:ln w="12700">
            <a:solidFill>
              <a:schemeClr val="accent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46" name="Rectangle 1045">
            <a:extLst>
              <a:ext uri="{FF2B5EF4-FFF2-40B4-BE49-F238E27FC236}">
                <a16:creationId xmlns:a16="http://schemas.microsoft.com/office/drawing/2014/main" id="{FF692F65-D89A-9289-ADBB-42F7EB311517}"/>
              </a:ext>
            </a:extLst>
          </p:cNvPr>
          <p:cNvSpPr/>
          <p:nvPr/>
        </p:nvSpPr>
        <p:spPr bwMode="auto">
          <a:xfrm>
            <a:off x="11055541" y="8726420"/>
            <a:ext cx="67916" cy="74128"/>
          </a:xfrm>
          <a:prstGeom prst="rect">
            <a:avLst/>
          </a:prstGeom>
          <a:solidFill>
            <a:schemeClr val="tx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cxnSp>
        <p:nvCxnSpPr>
          <p:cNvPr id="1048" name="Elbow Connector 1047">
            <a:extLst>
              <a:ext uri="{FF2B5EF4-FFF2-40B4-BE49-F238E27FC236}">
                <a16:creationId xmlns:a16="http://schemas.microsoft.com/office/drawing/2014/main" id="{A62CCF0D-871F-1470-62BE-3F848A517B0E}"/>
              </a:ext>
            </a:extLst>
          </p:cNvPr>
          <p:cNvCxnSpPr>
            <a:cxnSpLocks/>
            <a:stCxn id="1046" idx="1"/>
            <a:endCxn id="26" idx="3"/>
          </p:cNvCxnSpPr>
          <p:nvPr/>
        </p:nvCxnSpPr>
        <p:spPr bwMode="auto">
          <a:xfrm rot="10800000">
            <a:off x="10082801" y="5954478"/>
            <a:ext cx="972740" cy="2809006"/>
          </a:xfrm>
          <a:prstGeom prst="bentConnector3">
            <a:avLst>
              <a:gd name="adj1" fmla="val 50000"/>
            </a:avLst>
          </a:prstGeom>
          <a:ln w="12700">
            <a:solidFill>
              <a:schemeClr val="accent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059" name="Title 1">
            <a:extLst>
              <a:ext uri="{FF2B5EF4-FFF2-40B4-BE49-F238E27FC236}">
                <a16:creationId xmlns:a16="http://schemas.microsoft.com/office/drawing/2014/main" id="{845A67A5-19AE-B29B-B369-0275DD21C809}"/>
              </a:ext>
            </a:extLst>
          </p:cNvPr>
          <p:cNvSpPr txBox="1">
            <a:spLocks/>
          </p:cNvSpPr>
          <p:nvPr/>
        </p:nvSpPr>
        <p:spPr>
          <a:xfrm>
            <a:off x="10039573" y="4685933"/>
            <a:ext cx="1128850" cy="76084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1400" kern="0" dirty="0">
                <a:solidFill>
                  <a:schemeClr val="tx1"/>
                </a:solidFill>
                <a:latin typeface="Arial" panose="020B0604020202020204"/>
              </a:rPr>
              <a:t>Ask the question</a:t>
            </a:r>
          </a:p>
        </p:txBody>
      </p:sp>
      <p:sp>
        <p:nvSpPr>
          <p:cNvPr id="1060" name="Title 1">
            <a:extLst>
              <a:ext uri="{FF2B5EF4-FFF2-40B4-BE49-F238E27FC236}">
                <a16:creationId xmlns:a16="http://schemas.microsoft.com/office/drawing/2014/main" id="{1C4F9687-D02F-AFF1-551D-FE65192F56F0}"/>
              </a:ext>
            </a:extLst>
          </p:cNvPr>
          <p:cNvSpPr txBox="1">
            <a:spLocks/>
          </p:cNvSpPr>
          <p:nvPr/>
        </p:nvSpPr>
        <p:spPr>
          <a:xfrm>
            <a:off x="12118988" y="7333295"/>
            <a:ext cx="1128850" cy="76084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1400" kern="0" dirty="0">
                <a:solidFill>
                  <a:schemeClr val="accent1"/>
                </a:solidFill>
                <a:latin typeface="Arial" panose="020B0604020202020204"/>
              </a:rPr>
              <a:t>Please answer considering these tools</a:t>
            </a:r>
          </a:p>
        </p:txBody>
      </p:sp>
      <p:cxnSp>
        <p:nvCxnSpPr>
          <p:cNvPr id="1061" name="Elbow Connector 1060">
            <a:extLst>
              <a:ext uri="{FF2B5EF4-FFF2-40B4-BE49-F238E27FC236}">
                <a16:creationId xmlns:a16="http://schemas.microsoft.com/office/drawing/2014/main" id="{71471CD4-E0E6-746F-6A2D-CBFCC22FF3A9}"/>
              </a:ext>
            </a:extLst>
          </p:cNvPr>
          <p:cNvCxnSpPr>
            <a:cxnSpLocks/>
            <a:endCxn id="61" idx="2"/>
          </p:cNvCxnSpPr>
          <p:nvPr/>
        </p:nvCxnSpPr>
        <p:spPr bwMode="auto">
          <a:xfrm rot="16200000" flipV="1">
            <a:off x="11461626" y="6997625"/>
            <a:ext cx="4057091" cy="589035"/>
          </a:xfrm>
          <a:prstGeom prst="bentConnector3">
            <a:avLst>
              <a:gd name="adj1" fmla="val 64425"/>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070" name="Title 1">
            <a:extLst>
              <a:ext uri="{FF2B5EF4-FFF2-40B4-BE49-F238E27FC236}">
                <a16:creationId xmlns:a16="http://schemas.microsoft.com/office/drawing/2014/main" id="{3208CA4F-194A-98EA-9DBC-B7C697C11823}"/>
              </a:ext>
            </a:extLst>
          </p:cNvPr>
          <p:cNvSpPr txBox="1">
            <a:spLocks/>
          </p:cNvSpPr>
          <p:nvPr/>
        </p:nvSpPr>
        <p:spPr>
          <a:xfrm>
            <a:off x="13125297" y="5662087"/>
            <a:ext cx="1128850" cy="76084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1400" kern="0" dirty="0">
                <a:solidFill>
                  <a:schemeClr val="tx1"/>
                </a:solidFill>
                <a:latin typeface="Arial" panose="020B0604020202020204"/>
              </a:rPr>
              <a:t>Invoke this tool with these </a:t>
            </a:r>
            <a:r>
              <a:rPr lang="en-US" sz="1400" kern="0" dirty="0" err="1">
                <a:solidFill>
                  <a:schemeClr val="tx1"/>
                </a:solidFill>
                <a:latin typeface="Arial" panose="020B0604020202020204"/>
              </a:rPr>
              <a:t>args</a:t>
            </a:r>
            <a:endParaRPr lang="en-US" sz="1400" kern="0" dirty="0">
              <a:solidFill>
                <a:schemeClr val="tx1"/>
              </a:solidFill>
              <a:latin typeface="Arial" panose="020B0604020202020204"/>
            </a:endParaRPr>
          </a:p>
        </p:txBody>
      </p:sp>
      <p:sp>
        <p:nvSpPr>
          <p:cNvPr id="1071" name="Rectangle 1070">
            <a:extLst>
              <a:ext uri="{FF2B5EF4-FFF2-40B4-BE49-F238E27FC236}">
                <a16:creationId xmlns:a16="http://schemas.microsoft.com/office/drawing/2014/main" id="{B5ABE97A-9B44-E3B9-A1FD-50B9A445F7DD}"/>
              </a:ext>
            </a:extLst>
          </p:cNvPr>
          <p:cNvSpPr/>
          <p:nvPr/>
        </p:nvSpPr>
        <p:spPr bwMode="auto">
          <a:xfrm>
            <a:off x="16590783" y="4974239"/>
            <a:ext cx="707555" cy="300496"/>
          </a:xfrm>
          <a:prstGeom prst="rect">
            <a:avLst/>
          </a:prstGeom>
          <a:solidFill>
            <a:schemeClr val="tx1">
              <a:lumMod val="50000"/>
              <a:lumOff val="5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073" name="Title 1">
            <a:extLst>
              <a:ext uri="{FF2B5EF4-FFF2-40B4-BE49-F238E27FC236}">
                <a16:creationId xmlns:a16="http://schemas.microsoft.com/office/drawing/2014/main" id="{6400DD2B-83CD-BE66-B6DC-F278DD1EC838}"/>
              </a:ext>
            </a:extLst>
          </p:cNvPr>
          <p:cNvSpPr txBox="1">
            <a:spLocks/>
          </p:cNvSpPr>
          <p:nvPr/>
        </p:nvSpPr>
        <p:spPr>
          <a:xfrm>
            <a:off x="14481014" y="7168560"/>
            <a:ext cx="952936" cy="76084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1400" kern="0" dirty="0">
                <a:solidFill>
                  <a:schemeClr val="accent1"/>
                </a:solidFill>
                <a:latin typeface="Arial" panose="020B0604020202020204"/>
              </a:rPr>
              <a:t>This is the tool answer, please respond in NL</a:t>
            </a:r>
          </a:p>
        </p:txBody>
      </p:sp>
      <p:cxnSp>
        <p:nvCxnSpPr>
          <p:cNvPr id="1074" name="Elbow Connector 1073">
            <a:extLst>
              <a:ext uri="{FF2B5EF4-FFF2-40B4-BE49-F238E27FC236}">
                <a16:creationId xmlns:a16="http://schemas.microsoft.com/office/drawing/2014/main" id="{117D43AE-3679-62F2-8BAB-8A62353D3FD8}"/>
              </a:ext>
            </a:extLst>
          </p:cNvPr>
          <p:cNvCxnSpPr>
            <a:cxnSpLocks/>
            <a:endCxn id="1034" idx="2"/>
          </p:cNvCxnSpPr>
          <p:nvPr/>
        </p:nvCxnSpPr>
        <p:spPr bwMode="auto">
          <a:xfrm rot="5400000" flipH="1" flipV="1">
            <a:off x="13813893" y="7299431"/>
            <a:ext cx="4054024" cy="1"/>
          </a:xfrm>
          <a:prstGeom prst="bentConnector3">
            <a:avLst>
              <a:gd name="adj1" fmla="val 50000"/>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078" name="Title 1">
            <a:extLst>
              <a:ext uri="{FF2B5EF4-FFF2-40B4-BE49-F238E27FC236}">
                <a16:creationId xmlns:a16="http://schemas.microsoft.com/office/drawing/2014/main" id="{940E3F1A-4DDC-35A9-B3B2-91E39123FEF2}"/>
              </a:ext>
            </a:extLst>
          </p:cNvPr>
          <p:cNvSpPr txBox="1">
            <a:spLocks/>
          </p:cNvSpPr>
          <p:nvPr/>
        </p:nvSpPr>
        <p:spPr>
          <a:xfrm>
            <a:off x="15810219" y="5677107"/>
            <a:ext cx="991423" cy="51422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1400" kern="0" dirty="0">
                <a:solidFill>
                  <a:schemeClr val="tx1"/>
                </a:solidFill>
                <a:latin typeface="Arial" panose="020B0604020202020204"/>
              </a:rPr>
              <a:t>This is the answer</a:t>
            </a:r>
          </a:p>
        </p:txBody>
      </p:sp>
      <p:sp>
        <p:nvSpPr>
          <p:cNvPr id="1079" name="Title 1">
            <a:extLst>
              <a:ext uri="{FF2B5EF4-FFF2-40B4-BE49-F238E27FC236}">
                <a16:creationId xmlns:a16="http://schemas.microsoft.com/office/drawing/2014/main" id="{227E4601-577F-5B5C-9700-316F70260F6B}"/>
              </a:ext>
            </a:extLst>
          </p:cNvPr>
          <p:cNvSpPr txBox="1">
            <a:spLocks/>
          </p:cNvSpPr>
          <p:nvPr/>
        </p:nvSpPr>
        <p:spPr>
          <a:xfrm>
            <a:off x="10647340" y="8125632"/>
            <a:ext cx="991423" cy="51422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1400" kern="0" dirty="0">
                <a:solidFill>
                  <a:schemeClr val="tx1"/>
                </a:solidFill>
                <a:latin typeface="Arial" panose="020B0604020202020204"/>
              </a:rPr>
              <a:t>This is the answer</a:t>
            </a:r>
          </a:p>
        </p:txBody>
      </p:sp>
      <p:cxnSp>
        <p:nvCxnSpPr>
          <p:cNvPr id="1087" name="Straight Arrow Connector 1086">
            <a:extLst>
              <a:ext uri="{FF2B5EF4-FFF2-40B4-BE49-F238E27FC236}">
                <a16:creationId xmlns:a16="http://schemas.microsoft.com/office/drawing/2014/main" id="{4DA0D605-8902-A42B-2722-C690D4373B2F}"/>
              </a:ext>
            </a:extLst>
          </p:cNvPr>
          <p:cNvCxnSpPr>
            <a:stCxn id="43" idx="3"/>
            <a:endCxn id="61" idx="1"/>
          </p:cNvCxnSpPr>
          <p:nvPr/>
        </p:nvCxnSpPr>
        <p:spPr bwMode="auto">
          <a:xfrm>
            <a:off x="12564501" y="5107824"/>
            <a:ext cx="277374" cy="5525"/>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088" name="Straight Arrow Connector 1087">
            <a:extLst>
              <a:ext uri="{FF2B5EF4-FFF2-40B4-BE49-F238E27FC236}">
                <a16:creationId xmlns:a16="http://schemas.microsoft.com/office/drawing/2014/main" id="{E7322C76-3CE8-CC27-BD39-538340B63149}"/>
              </a:ext>
            </a:extLst>
          </p:cNvPr>
          <p:cNvCxnSpPr>
            <a:cxnSpLocks/>
            <a:stCxn id="61" idx="3"/>
            <a:endCxn id="3" idx="1"/>
          </p:cNvCxnSpPr>
          <p:nvPr/>
        </p:nvCxnSpPr>
        <p:spPr bwMode="auto">
          <a:xfrm>
            <a:off x="13549430" y="5113349"/>
            <a:ext cx="268404" cy="6153"/>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091" name="Straight Arrow Connector 1090">
            <a:extLst>
              <a:ext uri="{FF2B5EF4-FFF2-40B4-BE49-F238E27FC236}">
                <a16:creationId xmlns:a16="http://schemas.microsoft.com/office/drawing/2014/main" id="{F2965889-2CE2-035C-4DA9-933EE843EF5C}"/>
              </a:ext>
            </a:extLst>
          </p:cNvPr>
          <p:cNvCxnSpPr>
            <a:cxnSpLocks/>
            <a:stCxn id="62" idx="3"/>
            <a:endCxn id="1034" idx="1"/>
          </p:cNvCxnSpPr>
          <p:nvPr/>
        </p:nvCxnSpPr>
        <p:spPr bwMode="auto">
          <a:xfrm>
            <a:off x="15211335" y="5116652"/>
            <a:ext cx="275793" cy="5519"/>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094" name="Straight Arrow Connector 1093">
            <a:extLst>
              <a:ext uri="{FF2B5EF4-FFF2-40B4-BE49-F238E27FC236}">
                <a16:creationId xmlns:a16="http://schemas.microsoft.com/office/drawing/2014/main" id="{539545A7-84F7-2372-D1BD-C99E28202E97}"/>
              </a:ext>
            </a:extLst>
          </p:cNvPr>
          <p:cNvCxnSpPr>
            <a:cxnSpLocks/>
            <a:stCxn id="1034" idx="3"/>
            <a:endCxn id="1071" idx="1"/>
          </p:cNvCxnSpPr>
          <p:nvPr/>
        </p:nvCxnSpPr>
        <p:spPr bwMode="auto">
          <a:xfrm>
            <a:off x="16194683" y="5122171"/>
            <a:ext cx="396100" cy="2316"/>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097" name="Elbow Connector 1096">
            <a:extLst>
              <a:ext uri="{FF2B5EF4-FFF2-40B4-BE49-F238E27FC236}">
                <a16:creationId xmlns:a16="http://schemas.microsoft.com/office/drawing/2014/main" id="{6CFA8D9D-3FD5-F2A7-7C8C-42B59ECD21DB}"/>
              </a:ext>
            </a:extLst>
          </p:cNvPr>
          <p:cNvCxnSpPr>
            <a:cxnSpLocks/>
            <a:stCxn id="13" idx="0"/>
            <a:endCxn id="42" idx="2"/>
          </p:cNvCxnSpPr>
          <p:nvPr/>
        </p:nvCxnSpPr>
        <p:spPr bwMode="auto">
          <a:xfrm rot="16200000" flipV="1">
            <a:off x="18006055" y="2052411"/>
            <a:ext cx="2383765" cy="5069384"/>
          </a:xfrm>
          <a:prstGeom prst="bentConnector3">
            <a:avLst>
              <a:gd name="adj1" fmla="val 41009"/>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102" name="Title 1">
            <a:extLst>
              <a:ext uri="{FF2B5EF4-FFF2-40B4-BE49-F238E27FC236}">
                <a16:creationId xmlns:a16="http://schemas.microsoft.com/office/drawing/2014/main" id="{E709ECFA-2F7D-7957-B280-E03D553F9970}"/>
              </a:ext>
            </a:extLst>
          </p:cNvPr>
          <p:cNvSpPr txBox="1">
            <a:spLocks/>
          </p:cNvSpPr>
          <p:nvPr/>
        </p:nvSpPr>
        <p:spPr>
          <a:xfrm>
            <a:off x="17809950" y="4389655"/>
            <a:ext cx="1580495" cy="51422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1400" kern="0" dirty="0">
                <a:solidFill>
                  <a:schemeClr val="tx1"/>
                </a:solidFill>
                <a:latin typeface="Arial" panose="020B0604020202020204"/>
              </a:rPr>
              <a:t>List of Decision Services</a:t>
            </a:r>
          </a:p>
        </p:txBody>
      </p:sp>
      <p:sp>
        <p:nvSpPr>
          <p:cNvPr id="1106" name="Title 1">
            <a:extLst>
              <a:ext uri="{FF2B5EF4-FFF2-40B4-BE49-F238E27FC236}">
                <a16:creationId xmlns:a16="http://schemas.microsoft.com/office/drawing/2014/main" id="{700B6A53-90EA-40E2-7775-0E24A32A6BEF}"/>
              </a:ext>
            </a:extLst>
          </p:cNvPr>
          <p:cNvSpPr txBox="1">
            <a:spLocks/>
          </p:cNvSpPr>
          <p:nvPr/>
        </p:nvSpPr>
        <p:spPr>
          <a:xfrm>
            <a:off x="11698836" y="4590191"/>
            <a:ext cx="1201187" cy="59874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1400" kern="0" dirty="0">
                <a:solidFill>
                  <a:schemeClr val="tx1"/>
                </a:solidFill>
                <a:latin typeface="Arial" panose="020B0604020202020204"/>
              </a:rPr>
              <a:t>Chain</a:t>
            </a:r>
          </a:p>
        </p:txBody>
      </p:sp>
      <p:sp>
        <p:nvSpPr>
          <p:cNvPr id="1107" name="Rectangle 1106">
            <a:extLst>
              <a:ext uri="{FF2B5EF4-FFF2-40B4-BE49-F238E27FC236}">
                <a16:creationId xmlns:a16="http://schemas.microsoft.com/office/drawing/2014/main" id="{DE755EBB-2ECF-B7AC-2B00-BEAB7304317C}"/>
              </a:ext>
            </a:extLst>
          </p:cNvPr>
          <p:cNvSpPr/>
          <p:nvPr/>
        </p:nvSpPr>
        <p:spPr bwMode="auto">
          <a:xfrm>
            <a:off x="11229128" y="4482820"/>
            <a:ext cx="379621" cy="1318977"/>
          </a:xfrm>
          <a:prstGeom prst="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3" name="Rectangle 2">
            <a:extLst>
              <a:ext uri="{FF2B5EF4-FFF2-40B4-BE49-F238E27FC236}">
                <a16:creationId xmlns:a16="http://schemas.microsoft.com/office/drawing/2014/main" id="{6E97ACA3-176E-62E2-098C-5E0F93F65135}"/>
              </a:ext>
            </a:extLst>
          </p:cNvPr>
          <p:cNvSpPr/>
          <p:nvPr/>
        </p:nvSpPr>
        <p:spPr bwMode="auto">
          <a:xfrm>
            <a:off x="13817834" y="4969254"/>
            <a:ext cx="430116" cy="300496"/>
          </a:xfrm>
          <a:prstGeom prst="rect">
            <a:avLst/>
          </a:prstGeom>
          <a:solidFill>
            <a:schemeClr val="tx1">
              <a:lumMod val="50000"/>
              <a:lumOff val="5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cxnSp>
        <p:nvCxnSpPr>
          <p:cNvPr id="21" name="Straight Arrow Connector 20">
            <a:extLst>
              <a:ext uri="{FF2B5EF4-FFF2-40B4-BE49-F238E27FC236}">
                <a16:creationId xmlns:a16="http://schemas.microsoft.com/office/drawing/2014/main" id="{4007D990-B3B1-D1EF-5E4F-23ECD04B2643}"/>
              </a:ext>
            </a:extLst>
          </p:cNvPr>
          <p:cNvCxnSpPr>
            <a:cxnSpLocks/>
            <a:stCxn id="3" idx="3"/>
            <a:endCxn id="62" idx="1"/>
          </p:cNvCxnSpPr>
          <p:nvPr/>
        </p:nvCxnSpPr>
        <p:spPr bwMode="auto">
          <a:xfrm flipV="1">
            <a:off x="14247950" y="5116652"/>
            <a:ext cx="255830" cy="2850"/>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8" name="Elbow Connector 27">
            <a:extLst>
              <a:ext uri="{FF2B5EF4-FFF2-40B4-BE49-F238E27FC236}">
                <a16:creationId xmlns:a16="http://schemas.microsoft.com/office/drawing/2014/main" id="{4673BC6F-7369-F2DB-4658-E0A6D480DD82}"/>
              </a:ext>
            </a:extLst>
          </p:cNvPr>
          <p:cNvCxnSpPr>
            <a:cxnSpLocks/>
            <a:stCxn id="43" idx="0"/>
          </p:cNvCxnSpPr>
          <p:nvPr/>
        </p:nvCxnSpPr>
        <p:spPr bwMode="auto">
          <a:xfrm rot="5400000" flipH="1" flipV="1">
            <a:off x="13251558" y="2300570"/>
            <a:ext cx="1616172" cy="3697841"/>
          </a:xfrm>
          <a:prstGeom prst="bentConnector2">
            <a:avLst/>
          </a:prstGeom>
          <a:ln w="12700">
            <a:solidFill>
              <a:schemeClr val="tx1"/>
            </a:solidFill>
            <a:prstDash val="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0" name="Title 1">
            <a:extLst>
              <a:ext uri="{FF2B5EF4-FFF2-40B4-BE49-F238E27FC236}">
                <a16:creationId xmlns:a16="http://schemas.microsoft.com/office/drawing/2014/main" id="{4CB93A5B-8E4E-5BA4-5AE8-599DB505A486}"/>
              </a:ext>
            </a:extLst>
          </p:cNvPr>
          <p:cNvSpPr txBox="1">
            <a:spLocks/>
          </p:cNvSpPr>
          <p:nvPr/>
        </p:nvSpPr>
        <p:spPr>
          <a:xfrm>
            <a:off x="11618364" y="2397565"/>
            <a:ext cx="2319903" cy="1105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2800" kern="0" dirty="0">
                <a:solidFill>
                  <a:schemeClr val="tx1"/>
                </a:solidFill>
                <a:latin typeface="Arial" panose="020B0604020202020204"/>
              </a:rPr>
              <a:t>LangChain Application</a:t>
            </a:r>
          </a:p>
        </p:txBody>
      </p:sp>
      <p:pic>
        <p:nvPicPr>
          <p:cNvPr id="19" name="Picture 18">
            <a:extLst>
              <a:ext uri="{FF2B5EF4-FFF2-40B4-BE49-F238E27FC236}">
                <a16:creationId xmlns:a16="http://schemas.microsoft.com/office/drawing/2014/main" id="{12C06860-9647-728F-CE85-4B54610A851C}"/>
              </a:ext>
            </a:extLst>
          </p:cNvPr>
          <p:cNvPicPr>
            <a:picLocks noChangeAspect="1"/>
          </p:cNvPicPr>
          <p:nvPr/>
        </p:nvPicPr>
        <p:blipFill>
          <a:blip r:embed="rId12"/>
          <a:stretch>
            <a:fillRect/>
          </a:stretch>
        </p:blipFill>
        <p:spPr>
          <a:xfrm>
            <a:off x="864970" y="2224837"/>
            <a:ext cx="5676900" cy="10058400"/>
          </a:xfrm>
          <a:prstGeom prst="rect">
            <a:avLst/>
          </a:prstGeom>
        </p:spPr>
      </p:pic>
      <p:sp>
        <p:nvSpPr>
          <p:cNvPr id="22" name="Footer Placeholder 3">
            <a:extLst>
              <a:ext uri="{FF2B5EF4-FFF2-40B4-BE49-F238E27FC236}">
                <a16:creationId xmlns:a16="http://schemas.microsoft.com/office/drawing/2014/main" id="{ADE10C7E-6D0E-E5F8-905D-404132998E65}"/>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sp>
        <p:nvSpPr>
          <p:cNvPr id="26" name="Rectangle 25">
            <a:extLst>
              <a:ext uri="{FF2B5EF4-FFF2-40B4-BE49-F238E27FC236}">
                <a16:creationId xmlns:a16="http://schemas.microsoft.com/office/drawing/2014/main" id="{46E408EF-23C1-6FAC-E405-EE3C0C3FDD98}"/>
              </a:ext>
            </a:extLst>
          </p:cNvPr>
          <p:cNvSpPr/>
          <p:nvPr/>
        </p:nvSpPr>
        <p:spPr bwMode="auto">
          <a:xfrm>
            <a:off x="7326897" y="3826045"/>
            <a:ext cx="2755904" cy="4256865"/>
          </a:xfrm>
          <a:prstGeom prst="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27" name="Title 1">
            <a:extLst>
              <a:ext uri="{FF2B5EF4-FFF2-40B4-BE49-F238E27FC236}">
                <a16:creationId xmlns:a16="http://schemas.microsoft.com/office/drawing/2014/main" id="{6EDC4E83-F9EE-86B0-18B8-4CE8F5F66686}"/>
              </a:ext>
            </a:extLst>
          </p:cNvPr>
          <p:cNvSpPr txBox="1">
            <a:spLocks/>
          </p:cNvSpPr>
          <p:nvPr/>
        </p:nvSpPr>
        <p:spPr>
          <a:xfrm>
            <a:off x="7250720" y="3926996"/>
            <a:ext cx="2319903" cy="1105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2800" kern="0" dirty="0">
                <a:solidFill>
                  <a:schemeClr val="tx1"/>
                </a:solidFill>
                <a:latin typeface="Arial" panose="020B0604020202020204"/>
              </a:rPr>
              <a:t>NodeJS chatbot backend</a:t>
            </a:r>
          </a:p>
        </p:txBody>
      </p:sp>
      <p:cxnSp>
        <p:nvCxnSpPr>
          <p:cNvPr id="33" name="Elbow Connector 32">
            <a:extLst>
              <a:ext uri="{FF2B5EF4-FFF2-40B4-BE49-F238E27FC236}">
                <a16:creationId xmlns:a16="http://schemas.microsoft.com/office/drawing/2014/main" id="{EF0F4640-497C-1C8D-FE22-0FD83B477494}"/>
              </a:ext>
            </a:extLst>
          </p:cNvPr>
          <p:cNvCxnSpPr>
            <a:cxnSpLocks/>
            <a:endCxn id="26" idx="1"/>
          </p:cNvCxnSpPr>
          <p:nvPr/>
        </p:nvCxnSpPr>
        <p:spPr bwMode="auto">
          <a:xfrm>
            <a:off x="6506396" y="5550333"/>
            <a:ext cx="820501" cy="404145"/>
          </a:xfrm>
          <a:prstGeom prst="bentConnector3">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54" name="Elbow Connector 53">
            <a:extLst>
              <a:ext uri="{FF2B5EF4-FFF2-40B4-BE49-F238E27FC236}">
                <a16:creationId xmlns:a16="http://schemas.microsoft.com/office/drawing/2014/main" id="{E85786C4-2EFA-C980-B108-62DACD4906B6}"/>
              </a:ext>
            </a:extLst>
          </p:cNvPr>
          <p:cNvCxnSpPr>
            <a:cxnSpLocks/>
            <a:stCxn id="58" idx="1"/>
            <a:endCxn id="59" idx="3"/>
          </p:cNvCxnSpPr>
          <p:nvPr/>
        </p:nvCxnSpPr>
        <p:spPr bwMode="auto">
          <a:xfrm rot="10800000" flipV="1">
            <a:off x="6486122" y="7208472"/>
            <a:ext cx="823344" cy="2219969"/>
          </a:xfrm>
          <a:prstGeom prst="bentConnector3">
            <a:avLst>
              <a:gd name="adj1" fmla="val 50000"/>
            </a:avLst>
          </a:prstGeom>
          <a:ln w="12700">
            <a:solidFill>
              <a:schemeClr val="accent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58" name="Rectangle 57">
            <a:extLst>
              <a:ext uri="{FF2B5EF4-FFF2-40B4-BE49-F238E27FC236}">
                <a16:creationId xmlns:a16="http://schemas.microsoft.com/office/drawing/2014/main" id="{FA116C49-5268-82E2-A894-3352E1F038E4}"/>
              </a:ext>
            </a:extLst>
          </p:cNvPr>
          <p:cNvSpPr/>
          <p:nvPr/>
        </p:nvSpPr>
        <p:spPr bwMode="auto">
          <a:xfrm>
            <a:off x="7309466" y="6965910"/>
            <a:ext cx="1238816" cy="485126"/>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59" name="Rectangle 58">
            <a:extLst>
              <a:ext uri="{FF2B5EF4-FFF2-40B4-BE49-F238E27FC236}">
                <a16:creationId xmlns:a16="http://schemas.microsoft.com/office/drawing/2014/main" id="{66F77DD6-B051-C80F-3567-5E9AA8CB4122}"/>
              </a:ext>
            </a:extLst>
          </p:cNvPr>
          <p:cNvSpPr/>
          <p:nvPr/>
        </p:nvSpPr>
        <p:spPr bwMode="auto">
          <a:xfrm>
            <a:off x="5247306" y="9185879"/>
            <a:ext cx="1238816" cy="485126"/>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025" name="Rectangle 1024">
            <a:extLst>
              <a:ext uri="{FF2B5EF4-FFF2-40B4-BE49-F238E27FC236}">
                <a16:creationId xmlns:a16="http://schemas.microsoft.com/office/drawing/2014/main" id="{6838EEC0-EF8B-DF2F-ACBD-88E2DE642A59}"/>
              </a:ext>
            </a:extLst>
          </p:cNvPr>
          <p:cNvSpPr/>
          <p:nvPr/>
        </p:nvSpPr>
        <p:spPr bwMode="auto">
          <a:xfrm>
            <a:off x="565301" y="990470"/>
            <a:ext cx="9754087" cy="11450852"/>
          </a:xfrm>
          <a:prstGeom prst="rect">
            <a:avLst/>
          </a:prstGeom>
          <a:noFill/>
          <a:ln w="19050">
            <a:solidFill>
              <a:schemeClr val="tx1"/>
            </a:solidFill>
            <a:prstDash val="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028" name="Rectangle 1027">
            <a:extLst>
              <a:ext uri="{FF2B5EF4-FFF2-40B4-BE49-F238E27FC236}">
                <a16:creationId xmlns:a16="http://schemas.microsoft.com/office/drawing/2014/main" id="{F2451148-1D99-0356-654B-91E392608DE6}"/>
              </a:ext>
            </a:extLst>
          </p:cNvPr>
          <p:cNvSpPr/>
          <p:nvPr/>
        </p:nvSpPr>
        <p:spPr bwMode="auto">
          <a:xfrm>
            <a:off x="10561413" y="990470"/>
            <a:ext cx="7319597" cy="7562818"/>
          </a:xfrm>
          <a:prstGeom prst="rect">
            <a:avLst/>
          </a:prstGeom>
          <a:noFill/>
          <a:ln w="19050">
            <a:solidFill>
              <a:schemeClr val="tx1"/>
            </a:solidFill>
            <a:prstDash val="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029" name="Rectangle 1028">
            <a:extLst>
              <a:ext uri="{FF2B5EF4-FFF2-40B4-BE49-F238E27FC236}">
                <a16:creationId xmlns:a16="http://schemas.microsoft.com/office/drawing/2014/main" id="{94F36171-5B49-E80A-E318-7C2E3297BC0F}"/>
              </a:ext>
            </a:extLst>
          </p:cNvPr>
          <p:cNvSpPr/>
          <p:nvPr/>
        </p:nvSpPr>
        <p:spPr bwMode="auto">
          <a:xfrm>
            <a:off x="10561413" y="9021230"/>
            <a:ext cx="7348043" cy="3694873"/>
          </a:xfrm>
          <a:prstGeom prst="rect">
            <a:avLst/>
          </a:prstGeom>
          <a:noFill/>
          <a:ln w="19050">
            <a:solidFill>
              <a:schemeClr val="tx1"/>
            </a:solidFill>
            <a:prstDash val="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030" name="Rectangle 1029">
            <a:extLst>
              <a:ext uri="{FF2B5EF4-FFF2-40B4-BE49-F238E27FC236}">
                <a16:creationId xmlns:a16="http://schemas.microsoft.com/office/drawing/2014/main" id="{9B403CFE-ECA3-94CC-4582-8A252BFE8798}"/>
              </a:ext>
            </a:extLst>
          </p:cNvPr>
          <p:cNvSpPr/>
          <p:nvPr/>
        </p:nvSpPr>
        <p:spPr bwMode="auto">
          <a:xfrm>
            <a:off x="18148838" y="1004561"/>
            <a:ext cx="6214135" cy="11711541"/>
          </a:xfrm>
          <a:prstGeom prst="rect">
            <a:avLst/>
          </a:prstGeom>
          <a:noFill/>
          <a:ln w="19050">
            <a:solidFill>
              <a:schemeClr val="tx1"/>
            </a:solidFill>
            <a:prstDash val="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031" name="Title 1">
            <a:extLst>
              <a:ext uri="{FF2B5EF4-FFF2-40B4-BE49-F238E27FC236}">
                <a16:creationId xmlns:a16="http://schemas.microsoft.com/office/drawing/2014/main" id="{48BED159-4352-05C6-A73B-94235320D240}"/>
              </a:ext>
            </a:extLst>
          </p:cNvPr>
          <p:cNvSpPr txBox="1">
            <a:spLocks/>
          </p:cNvSpPr>
          <p:nvPr/>
        </p:nvSpPr>
        <p:spPr>
          <a:xfrm>
            <a:off x="3164253" y="337000"/>
            <a:ext cx="3733540" cy="1105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2800" kern="0" dirty="0">
                <a:solidFill>
                  <a:schemeClr val="tx1"/>
                </a:solidFill>
                <a:latin typeface="Arial" panose="020B0604020202020204"/>
              </a:rPr>
              <a:t>chatbot-frontend</a:t>
            </a:r>
          </a:p>
        </p:txBody>
      </p:sp>
      <p:sp>
        <p:nvSpPr>
          <p:cNvPr id="1032" name="Title 1">
            <a:extLst>
              <a:ext uri="{FF2B5EF4-FFF2-40B4-BE49-F238E27FC236}">
                <a16:creationId xmlns:a16="http://schemas.microsoft.com/office/drawing/2014/main" id="{B67B84AB-2FB8-11A1-200B-3EC320223233}"/>
              </a:ext>
            </a:extLst>
          </p:cNvPr>
          <p:cNvSpPr txBox="1">
            <a:spLocks/>
          </p:cNvSpPr>
          <p:nvPr/>
        </p:nvSpPr>
        <p:spPr>
          <a:xfrm>
            <a:off x="11998743" y="370284"/>
            <a:ext cx="3733540" cy="1105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2800" kern="0" dirty="0">
                <a:solidFill>
                  <a:schemeClr val="tx1"/>
                </a:solidFill>
                <a:latin typeface="Arial" panose="020B0604020202020204"/>
              </a:rPr>
              <a:t>rule-agent</a:t>
            </a:r>
          </a:p>
        </p:txBody>
      </p:sp>
      <p:sp>
        <p:nvSpPr>
          <p:cNvPr id="1035" name="Title 1">
            <a:extLst>
              <a:ext uri="{FF2B5EF4-FFF2-40B4-BE49-F238E27FC236}">
                <a16:creationId xmlns:a16="http://schemas.microsoft.com/office/drawing/2014/main" id="{BC9BFA39-C294-6C77-378E-B08217D0DBFC}"/>
              </a:ext>
            </a:extLst>
          </p:cNvPr>
          <p:cNvSpPr txBox="1">
            <a:spLocks/>
          </p:cNvSpPr>
          <p:nvPr/>
        </p:nvSpPr>
        <p:spPr>
          <a:xfrm>
            <a:off x="19008060" y="380352"/>
            <a:ext cx="3733540" cy="1105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2800" kern="0" dirty="0">
                <a:solidFill>
                  <a:schemeClr val="tx1"/>
                </a:solidFill>
                <a:latin typeface="Arial" panose="020B0604020202020204"/>
              </a:rPr>
              <a:t>IBM ODM (or ADS)</a:t>
            </a:r>
          </a:p>
        </p:txBody>
      </p:sp>
      <p:sp>
        <p:nvSpPr>
          <p:cNvPr id="1036" name="Title 1">
            <a:extLst>
              <a:ext uri="{FF2B5EF4-FFF2-40B4-BE49-F238E27FC236}">
                <a16:creationId xmlns:a16="http://schemas.microsoft.com/office/drawing/2014/main" id="{D11991A5-4B33-CFB2-92BF-14BFAC7EE6A4}"/>
              </a:ext>
            </a:extLst>
          </p:cNvPr>
          <p:cNvSpPr txBox="1">
            <a:spLocks/>
          </p:cNvSpPr>
          <p:nvPr/>
        </p:nvSpPr>
        <p:spPr>
          <a:xfrm>
            <a:off x="12173513" y="12827136"/>
            <a:ext cx="3976283" cy="520286"/>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2800" kern="0" dirty="0">
                <a:solidFill>
                  <a:schemeClr val="tx1"/>
                </a:solidFill>
                <a:latin typeface="Arial" panose="020B0604020202020204"/>
              </a:rPr>
              <a:t>IBM watsonx.ai</a:t>
            </a:r>
          </a:p>
        </p:txBody>
      </p:sp>
      <p:sp>
        <p:nvSpPr>
          <p:cNvPr id="1037" name="Text Placeholder 4">
            <a:extLst>
              <a:ext uri="{FF2B5EF4-FFF2-40B4-BE49-F238E27FC236}">
                <a16:creationId xmlns:a16="http://schemas.microsoft.com/office/drawing/2014/main" id="{AEB0D2B2-ECA0-ED1E-DE1A-FBE09B36E337}"/>
              </a:ext>
            </a:extLst>
          </p:cNvPr>
          <p:cNvSpPr>
            <a:spLocks noGrp="1"/>
          </p:cNvSpPr>
          <p:nvPr>
            <p:ph type="body" sz="quarter" idx="12"/>
          </p:nvPr>
        </p:nvSpPr>
        <p:spPr>
          <a:xfrm>
            <a:off x="143445" y="8777"/>
            <a:ext cx="3423719" cy="937611"/>
          </a:xfrm>
        </p:spPr>
        <p:txBody>
          <a:bodyPr/>
          <a:lstStyle/>
          <a:p>
            <a:r>
              <a:rPr lang="en-US" sz="4800" u="none" strike="noStrike" cap="none" spc="0" baseline="0" dirty="0">
                <a:uFillTx/>
                <a:sym typeface="IBM Plex Sans Light"/>
              </a:rPr>
              <a:t>Code</a:t>
            </a:r>
            <a:endParaRPr lang="en-US" sz="3200" dirty="0"/>
          </a:p>
        </p:txBody>
      </p:sp>
    </p:spTree>
    <p:extLst>
      <p:ext uri="{BB962C8B-B14F-4D97-AF65-F5344CB8AC3E}">
        <p14:creationId xmlns:p14="http://schemas.microsoft.com/office/powerpoint/2010/main" val="295268338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46E75DC5-5D67-4DEA-E21F-01D8DB83D867}"/>
              </a:ext>
            </a:extLst>
          </p:cNvPr>
          <p:cNvSpPr>
            <a:spLocks noGrp="1"/>
          </p:cNvSpPr>
          <p:nvPr>
            <p:ph type="body" sz="quarter" idx="12"/>
          </p:nvPr>
        </p:nvSpPr>
        <p:spPr>
          <a:xfrm>
            <a:off x="1084486" y="4930332"/>
            <a:ext cx="23059180" cy="3107882"/>
          </a:xfrm>
        </p:spPr>
        <p:txBody>
          <a:bodyPr/>
          <a:lstStyle/>
          <a:p>
            <a:r>
              <a:rPr lang="en-US" sz="6400" u="none" strike="noStrike" cap="none" spc="0" baseline="0" dirty="0">
                <a:uFillTx/>
                <a:sym typeface="IBM Plex Sans Light"/>
              </a:rPr>
              <a:t>How to make sure Large Language Models generate answers that are compliant to corporate policies?</a:t>
            </a:r>
          </a:p>
          <a:p>
            <a:endParaRPr lang="en-US" sz="4400" dirty="0"/>
          </a:p>
        </p:txBody>
      </p:sp>
      <p:sp>
        <p:nvSpPr>
          <p:cNvPr id="10" name="Footer Placeholder 3">
            <a:extLst>
              <a:ext uri="{FF2B5EF4-FFF2-40B4-BE49-F238E27FC236}">
                <a16:creationId xmlns:a16="http://schemas.microsoft.com/office/drawing/2014/main" id="{3BFABE05-66A9-5860-8289-C6506099B9E6}"/>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spTree>
    <p:extLst>
      <p:ext uri="{BB962C8B-B14F-4D97-AF65-F5344CB8AC3E}">
        <p14:creationId xmlns:p14="http://schemas.microsoft.com/office/powerpoint/2010/main" val="2757035110"/>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7FDC212C-D9A0-0F73-F36F-AD3706AB773F}"/>
              </a:ext>
            </a:extLst>
          </p:cNvPr>
          <p:cNvSpPr/>
          <p:nvPr/>
        </p:nvSpPr>
        <p:spPr bwMode="auto">
          <a:xfrm>
            <a:off x="1020579" y="6689558"/>
            <a:ext cx="1363477" cy="1106905"/>
          </a:xfrm>
          <a:prstGeom prst="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22" name="Footer Placeholder 3">
            <a:extLst>
              <a:ext uri="{FF2B5EF4-FFF2-40B4-BE49-F238E27FC236}">
                <a16:creationId xmlns:a16="http://schemas.microsoft.com/office/drawing/2014/main" id="{ADE10C7E-6D0E-E5F8-905D-404132998E65}"/>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sp>
        <p:nvSpPr>
          <p:cNvPr id="1031" name="Title 1">
            <a:extLst>
              <a:ext uri="{FF2B5EF4-FFF2-40B4-BE49-F238E27FC236}">
                <a16:creationId xmlns:a16="http://schemas.microsoft.com/office/drawing/2014/main" id="{48BED159-4352-05C6-A73B-94235320D240}"/>
              </a:ext>
            </a:extLst>
          </p:cNvPr>
          <p:cNvSpPr txBox="1">
            <a:spLocks/>
          </p:cNvSpPr>
          <p:nvPr/>
        </p:nvSpPr>
        <p:spPr>
          <a:xfrm>
            <a:off x="1009947" y="6824547"/>
            <a:ext cx="1465338" cy="1105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2000" kern="0" dirty="0">
                <a:solidFill>
                  <a:schemeClr val="tx1"/>
                </a:solidFill>
                <a:latin typeface="Arial" panose="020B0604020202020204"/>
              </a:rPr>
              <a:t>Receive user question</a:t>
            </a:r>
          </a:p>
        </p:txBody>
      </p:sp>
      <p:cxnSp>
        <p:nvCxnSpPr>
          <p:cNvPr id="5" name="Straight Arrow Connector 4">
            <a:extLst>
              <a:ext uri="{FF2B5EF4-FFF2-40B4-BE49-F238E27FC236}">
                <a16:creationId xmlns:a16="http://schemas.microsoft.com/office/drawing/2014/main" id="{F0D70CC9-74D2-3507-8BDE-B27101960EBC}"/>
              </a:ext>
            </a:extLst>
          </p:cNvPr>
          <p:cNvCxnSpPr>
            <a:cxnSpLocks/>
            <a:endCxn id="38" idx="1"/>
          </p:cNvCxnSpPr>
          <p:nvPr/>
        </p:nvCxnSpPr>
        <p:spPr bwMode="auto">
          <a:xfrm>
            <a:off x="266699" y="7243011"/>
            <a:ext cx="753880" cy="0"/>
          </a:xfrm>
          <a:prstGeom prst="straightConnector1">
            <a:avLst/>
          </a:prstGeom>
          <a:ln w="571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E0F7AAD9-FEFE-394F-0EEF-5450B6AF385C}"/>
              </a:ext>
            </a:extLst>
          </p:cNvPr>
          <p:cNvSpPr/>
          <p:nvPr/>
        </p:nvSpPr>
        <p:spPr bwMode="auto">
          <a:xfrm>
            <a:off x="3342576" y="6689558"/>
            <a:ext cx="1633250" cy="1106905"/>
          </a:xfrm>
          <a:prstGeom prst="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cxnSp>
        <p:nvCxnSpPr>
          <p:cNvPr id="34" name="Straight Arrow Connector 33">
            <a:extLst>
              <a:ext uri="{FF2B5EF4-FFF2-40B4-BE49-F238E27FC236}">
                <a16:creationId xmlns:a16="http://schemas.microsoft.com/office/drawing/2014/main" id="{B7D6DBD7-8E64-15A0-3E00-5FC017E4400C}"/>
              </a:ext>
            </a:extLst>
          </p:cNvPr>
          <p:cNvCxnSpPr>
            <a:cxnSpLocks/>
            <a:stCxn id="38" idx="3"/>
            <a:endCxn id="32" idx="1"/>
          </p:cNvCxnSpPr>
          <p:nvPr/>
        </p:nvCxnSpPr>
        <p:spPr bwMode="auto">
          <a:xfrm>
            <a:off x="2384056" y="7243011"/>
            <a:ext cx="958520" cy="0"/>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55" name="Title 1">
            <a:extLst>
              <a:ext uri="{FF2B5EF4-FFF2-40B4-BE49-F238E27FC236}">
                <a16:creationId xmlns:a16="http://schemas.microsoft.com/office/drawing/2014/main" id="{EC17176E-1049-EC77-CE69-3048FF2933C1}"/>
              </a:ext>
            </a:extLst>
          </p:cNvPr>
          <p:cNvSpPr txBox="1">
            <a:spLocks/>
          </p:cNvSpPr>
          <p:nvPr/>
        </p:nvSpPr>
        <p:spPr>
          <a:xfrm>
            <a:off x="3413552" y="6858000"/>
            <a:ext cx="1531918" cy="1105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2000" kern="0" dirty="0">
                <a:solidFill>
                  <a:schemeClr val="tx1"/>
                </a:solidFill>
                <a:latin typeface="Arial" panose="020B0604020202020204"/>
              </a:rPr>
              <a:t>Grab the list of available “tools”</a:t>
            </a:r>
          </a:p>
        </p:txBody>
      </p:sp>
      <p:sp>
        <p:nvSpPr>
          <p:cNvPr id="56" name="Rectangle 55">
            <a:extLst>
              <a:ext uri="{FF2B5EF4-FFF2-40B4-BE49-F238E27FC236}">
                <a16:creationId xmlns:a16="http://schemas.microsoft.com/office/drawing/2014/main" id="{A2A71FD5-146E-784E-16E6-0539A93854B8}"/>
              </a:ext>
            </a:extLst>
          </p:cNvPr>
          <p:cNvSpPr/>
          <p:nvPr/>
        </p:nvSpPr>
        <p:spPr bwMode="auto">
          <a:xfrm>
            <a:off x="5945097" y="6689558"/>
            <a:ext cx="2137481" cy="1106905"/>
          </a:xfrm>
          <a:prstGeom prst="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cxnSp>
        <p:nvCxnSpPr>
          <p:cNvPr id="60" name="Straight Arrow Connector 59">
            <a:extLst>
              <a:ext uri="{FF2B5EF4-FFF2-40B4-BE49-F238E27FC236}">
                <a16:creationId xmlns:a16="http://schemas.microsoft.com/office/drawing/2014/main" id="{AEF82A0C-093E-0A92-5375-7FCBCA980B93}"/>
              </a:ext>
            </a:extLst>
          </p:cNvPr>
          <p:cNvCxnSpPr>
            <a:cxnSpLocks/>
            <a:stCxn id="32" idx="3"/>
            <a:endCxn id="56" idx="1"/>
          </p:cNvCxnSpPr>
          <p:nvPr/>
        </p:nvCxnSpPr>
        <p:spPr bwMode="auto">
          <a:xfrm>
            <a:off x="4975826" y="7243011"/>
            <a:ext cx="969271" cy="0"/>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024" name="Title 1">
            <a:extLst>
              <a:ext uri="{FF2B5EF4-FFF2-40B4-BE49-F238E27FC236}">
                <a16:creationId xmlns:a16="http://schemas.microsoft.com/office/drawing/2014/main" id="{E7FC93B1-BF49-1C66-D56E-49AA29D098D4}"/>
              </a:ext>
            </a:extLst>
          </p:cNvPr>
          <p:cNvSpPr txBox="1">
            <a:spLocks/>
          </p:cNvSpPr>
          <p:nvPr/>
        </p:nvSpPr>
        <p:spPr>
          <a:xfrm>
            <a:off x="5966517" y="7004595"/>
            <a:ext cx="2045216" cy="1105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2000" kern="0" dirty="0">
                <a:solidFill>
                  <a:schemeClr val="tx1"/>
                </a:solidFill>
                <a:latin typeface="Arial" panose="020B0604020202020204"/>
              </a:rPr>
              <a:t>Ask LLM if a tool is applicable</a:t>
            </a:r>
          </a:p>
        </p:txBody>
      </p:sp>
      <p:sp>
        <p:nvSpPr>
          <p:cNvPr id="1037" name="Rectangle 1036">
            <a:extLst>
              <a:ext uri="{FF2B5EF4-FFF2-40B4-BE49-F238E27FC236}">
                <a16:creationId xmlns:a16="http://schemas.microsoft.com/office/drawing/2014/main" id="{431BC9CC-66A9-5746-F7FB-E5E37C3ED974}"/>
              </a:ext>
            </a:extLst>
          </p:cNvPr>
          <p:cNvSpPr/>
          <p:nvPr/>
        </p:nvSpPr>
        <p:spPr bwMode="auto">
          <a:xfrm>
            <a:off x="7013837" y="4155469"/>
            <a:ext cx="2045215" cy="1106905"/>
          </a:xfrm>
          <a:prstGeom prst="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038" name="Title 1">
            <a:extLst>
              <a:ext uri="{FF2B5EF4-FFF2-40B4-BE49-F238E27FC236}">
                <a16:creationId xmlns:a16="http://schemas.microsoft.com/office/drawing/2014/main" id="{05196011-D8C0-3F69-C9E2-9010D642DD41}"/>
              </a:ext>
            </a:extLst>
          </p:cNvPr>
          <p:cNvSpPr txBox="1">
            <a:spLocks/>
          </p:cNvSpPr>
          <p:nvPr/>
        </p:nvSpPr>
        <p:spPr>
          <a:xfrm>
            <a:off x="7025628" y="4408539"/>
            <a:ext cx="2045215" cy="72772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2000" kern="0" dirty="0">
                <a:solidFill>
                  <a:schemeClr val="tx1"/>
                </a:solidFill>
                <a:latin typeface="Arial" panose="020B0604020202020204"/>
              </a:rPr>
              <a:t>LLM identifies applicable tool</a:t>
            </a:r>
          </a:p>
        </p:txBody>
      </p:sp>
      <p:sp>
        <p:nvSpPr>
          <p:cNvPr id="1039" name="Rectangle 1038">
            <a:extLst>
              <a:ext uri="{FF2B5EF4-FFF2-40B4-BE49-F238E27FC236}">
                <a16:creationId xmlns:a16="http://schemas.microsoft.com/office/drawing/2014/main" id="{2ACC1DDF-A250-1B4A-263F-5AF81CA57C36}"/>
              </a:ext>
            </a:extLst>
          </p:cNvPr>
          <p:cNvSpPr/>
          <p:nvPr/>
        </p:nvSpPr>
        <p:spPr bwMode="auto">
          <a:xfrm>
            <a:off x="9836012" y="3928533"/>
            <a:ext cx="2531053" cy="1693334"/>
          </a:xfrm>
          <a:prstGeom prst="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040" name="Title 1">
            <a:extLst>
              <a:ext uri="{FF2B5EF4-FFF2-40B4-BE49-F238E27FC236}">
                <a16:creationId xmlns:a16="http://schemas.microsoft.com/office/drawing/2014/main" id="{37772973-1F2D-34C3-2C9C-A8006433A032}"/>
              </a:ext>
            </a:extLst>
          </p:cNvPr>
          <p:cNvSpPr txBox="1">
            <a:spLocks/>
          </p:cNvSpPr>
          <p:nvPr/>
        </p:nvSpPr>
        <p:spPr>
          <a:xfrm>
            <a:off x="9861568" y="4155469"/>
            <a:ext cx="2484806" cy="77753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2000" kern="0" dirty="0">
                <a:solidFill>
                  <a:schemeClr val="tx1"/>
                </a:solidFill>
                <a:latin typeface="Arial" panose="020B0604020202020204"/>
              </a:rPr>
              <a:t>LLM extracts necessary tool parameters from user input and context</a:t>
            </a:r>
          </a:p>
        </p:txBody>
      </p:sp>
      <p:sp>
        <p:nvSpPr>
          <p:cNvPr id="1041" name="Rectangle 1040">
            <a:extLst>
              <a:ext uri="{FF2B5EF4-FFF2-40B4-BE49-F238E27FC236}">
                <a16:creationId xmlns:a16="http://schemas.microsoft.com/office/drawing/2014/main" id="{38A68F68-C48B-FE2C-B7C3-D161E7A38512}"/>
              </a:ext>
            </a:extLst>
          </p:cNvPr>
          <p:cNvSpPr/>
          <p:nvPr/>
        </p:nvSpPr>
        <p:spPr bwMode="auto">
          <a:xfrm>
            <a:off x="13264273" y="4194039"/>
            <a:ext cx="2820142" cy="1106905"/>
          </a:xfrm>
          <a:prstGeom prst="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042" name="Title 1">
            <a:extLst>
              <a:ext uri="{FF2B5EF4-FFF2-40B4-BE49-F238E27FC236}">
                <a16:creationId xmlns:a16="http://schemas.microsoft.com/office/drawing/2014/main" id="{B52049B8-2842-2E2C-AB8E-0445D32236A5}"/>
              </a:ext>
            </a:extLst>
          </p:cNvPr>
          <p:cNvSpPr txBox="1">
            <a:spLocks/>
          </p:cNvSpPr>
          <p:nvPr/>
        </p:nvSpPr>
        <p:spPr>
          <a:xfrm>
            <a:off x="13282821" y="4408539"/>
            <a:ext cx="2801594" cy="72772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2000" kern="0" dirty="0">
                <a:solidFill>
                  <a:schemeClr val="tx1"/>
                </a:solidFill>
                <a:latin typeface="Arial" panose="020B0604020202020204"/>
              </a:rPr>
              <a:t>LLM answers with tool name &amp; parameters</a:t>
            </a:r>
          </a:p>
        </p:txBody>
      </p:sp>
      <p:sp>
        <p:nvSpPr>
          <p:cNvPr id="1043" name="Rectangle 1042">
            <a:extLst>
              <a:ext uri="{FF2B5EF4-FFF2-40B4-BE49-F238E27FC236}">
                <a16:creationId xmlns:a16="http://schemas.microsoft.com/office/drawing/2014/main" id="{C6C90D60-BE81-FE3D-5368-54FFC7398E5D}"/>
              </a:ext>
            </a:extLst>
          </p:cNvPr>
          <p:cNvSpPr/>
          <p:nvPr/>
        </p:nvSpPr>
        <p:spPr bwMode="auto">
          <a:xfrm>
            <a:off x="17232240" y="6498667"/>
            <a:ext cx="1363477" cy="1106905"/>
          </a:xfrm>
          <a:prstGeom prst="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044" name="Diamond 1043">
            <a:extLst>
              <a:ext uri="{FF2B5EF4-FFF2-40B4-BE49-F238E27FC236}">
                <a16:creationId xmlns:a16="http://schemas.microsoft.com/office/drawing/2014/main" id="{5F7BB77A-66E9-62C0-470C-C581E796F1E2}"/>
              </a:ext>
            </a:extLst>
          </p:cNvPr>
          <p:cNvSpPr/>
          <p:nvPr/>
        </p:nvSpPr>
        <p:spPr bwMode="auto">
          <a:xfrm>
            <a:off x="14783971" y="6485036"/>
            <a:ext cx="1090162" cy="1106905"/>
          </a:xfrm>
          <a:prstGeom prst="diamond">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047" name="Title 1">
            <a:extLst>
              <a:ext uri="{FF2B5EF4-FFF2-40B4-BE49-F238E27FC236}">
                <a16:creationId xmlns:a16="http://schemas.microsoft.com/office/drawing/2014/main" id="{43DC427E-7458-480E-14E3-72322CE049A6}"/>
              </a:ext>
            </a:extLst>
          </p:cNvPr>
          <p:cNvSpPr txBox="1">
            <a:spLocks/>
          </p:cNvSpPr>
          <p:nvPr/>
        </p:nvSpPr>
        <p:spPr>
          <a:xfrm>
            <a:off x="14287784" y="7732992"/>
            <a:ext cx="2045216" cy="68206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2000" kern="0" dirty="0">
                <a:solidFill>
                  <a:schemeClr val="tx1"/>
                </a:solidFill>
                <a:latin typeface="Arial" panose="020B0604020202020204"/>
              </a:rPr>
              <a:t>Tool identified?</a:t>
            </a:r>
          </a:p>
        </p:txBody>
      </p:sp>
      <p:sp>
        <p:nvSpPr>
          <p:cNvPr id="1049" name="Rectangle 1048">
            <a:extLst>
              <a:ext uri="{FF2B5EF4-FFF2-40B4-BE49-F238E27FC236}">
                <a16:creationId xmlns:a16="http://schemas.microsoft.com/office/drawing/2014/main" id="{8AEB9DB1-8790-FE4D-F72A-6FB19CD00EC5}"/>
              </a:ext>
            </a:extLst>
          </p:cNvPr>
          <p:cNvSpPr/>
          <p:nvPr/>
        </p:nvSpPr>
        <p:spPr bwMode="auto">
          <a:xfrm>
            <a:off x="17232240" y="4179532"/>
            <a:ext cx="2045216" cy="1106905"/>
          </a:xfrm>
          <a:prstGeom prst="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050" name="Title 1">
            <a:extLst>
              <a:ext uri="{FF2B5EF4-FFF2-40B4-BE49-F238E27FC236}">
                <a16:creationId xmlns:a16="http://schemas.microsoft.com/office/drawing/2014/main" id="{D5C03F79-ADC4-E247-C3F2-F3673FE95553}"/>
              </a:ext>
            </a:extLst>
          </p:cNvPr>
          <p:cNvSpPr txBox="1">
            <a:spLocks/>
          </p:cNvSpPr>
          <p:nvPr/>
        </p:nvSpPr>
        <p:spPr>
          <a:xfrm>
            <a:off x="17358625" y="4408539"/>
            <a:ext cx="1685852" cy="72772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2000" kern="0" dirty="0">
                <a:solidFill>
                  <a:schemeClr val="tx1"/>
                </a:solidFill>
                <a:latin typeface="Arial" panose="020B0604020202020204"/>
              </a:rPr>
              <a:t>LLM generate an answer</a:t>
            </a:r>
          </a:p>
        </p:txBody>
      </p:sp>
      <p:sp>
        <p:nvSpPr>
          <p:cNvPr id="1051" name="Title 1">
            <a:extLst>
              <a:ext uri="{FF2B5EF4-FFF2-40B4-BE49-F238E27FC236}">
                <a16:creationId xmlns:a16="http://schemas.microsoft.com/office/drawing/2014/main" id="{BCC77033-176C-2E6F-73B0-82EE077A2A9E}"/>
              </a:ext>
            </a:extLst>
          </p:cNvPr>
          <p:cNvSpPr txBox="1">
            <a:spLocks/>
          </p:cNvSpPr>
          <p:nvPr/>
        </p:nvSpPr>
        <p:spPr>
          <a:xfrm>
            <a:off x="17071052" y="6648891"/>
            <a:ext cx="1685852" cy="1105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2000" kern="0" dirty="0">
                <a:solidFill>
                  <a:schemeClr val="tx1"/>
                </a:solidFill>
                <a:latin typeface="Arial" panose="020B0604020202020204"/>
              </a:rPr>
              <a:t>Invoke Decision Service</a:t>
            </a:r>
          </a:p>
        </p:txBody>
      </p:sp>
      <p:cxnSp>
        <p:nvCxnSpPr>
          <p:cNvPr id="1063" name="Elbow Connector 1062">
            <a:extLst>
              <a:ext uri="{FF2B5EF4-FFF2-40B4-BE49-F238E27FC236}">
                <a16:creationId xmlns:a16="http://schemas.microsoft.com/office/drawing/2014/main" id="{78E25CF6-D088-DAAA-4316-2543C1090C52}"/>
              </a:ext>
            </a:extLst>
          </p:cNvPr>
          <p:cNvCxnSpPr>
            <a:cxnSpLocks/>
            <a:stCxn id="56" idx="3"/>
            <a:endCxn id="1037" idx="2"/>
          </p:cNvCxnSpPr>
          <p:nvPr/>
        </p:nvCxnSpPr>
        <p:spPr bwMode="auto">
          <a:xfrm flipH="1" flipV="1">
            <a:off x="8036445" y="5262374"/>
            <a:ext cx="46133" cy="1980637"/>
          </a:xfrm>
          <a:prstGeom prst="bentConnector4">
            <a:avLst>
              <a:gd name="adj1" fmla="val -495524"/>
              <a:gd name="adj2" fmla="val 63972"/>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066" name="Straight Arrow Connector 1065">
            <a:extLst>
              <a:ext uri="{FF2B5EF4-FFF2-40B4-BE49-F238E27FC236}">
                <a16:creationId xmlns:a16="http://schemas.microsoft.com/office/drawing/2014/main" id="{A871FB84-3DD1-782B-1791-43ED78473405}"/>
              </a:ext>
            </a:extLst>
          </p:cNvPr>
          <p:cNvCxnSpPr>
            <a:cxnSpLocks/>
            <a:stCxn id="1038" idx="3"/>
            <a:endCxn id="1039" idx="1"/>
          </p:cNvCxnSpPr>
          <p:nvPr/>
        </p:nvCxnSpPr>
        <p:spPr bwMode="auto">
          <a:xfrm>
            <a:off x="9070843" y="4772400"/>
            <a:ext cx="765169" cy="2800"/>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080" name="Straight Arrow Connector 1079">
            <a:extLst>
              <a:ext uri="{FF2B5EF4-FFF2-40B4-BE49-F238E27FC236}">
                <a16:creationId xmlns:a16="http://schemas.microsoft.com/office/drawing/2014/main" id="{69FD229C-8CAE-62E5-561B-B14F22918AD1}"/>
              </a:ext>
            </a:extLst>
          </p:cNvPr>
          <p:cNvCxnSpPr>
            <a:cxnSpLocks/>
            <a:stCxn id="1039" idx="3"/>
            <a:endCxn id="1042" idx="1"/>
          </p:cNvCxnSpPr>
          <p:nvPr/>
        </p:nvCxnSpPr>
        <p:spPr bwMode="auto">
          <a:xfrm flipV="1">
            <a:off x="12367065" y="4772400"/>
            <a:ext cx="915756" cy="2800"/>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083" name="Straight Arrow Connector 1082">
            <a:extLst>
              <a:ext uri="{FF2B5EF4-FFF2-40B4-BE49-F238E27FC236}">
                <a16:creationId xmlns:a16="http://schemas.microsoft.com/office/drawing/2014/main" id="{270883F1-0365-8A2E-8A78-DB55E1B5774E}"/>
              </a:ext>
            </a:extLst>
          </p:cNvPr>
          <p:cNvCxnSpPr>
            <a:cxnSpLocks/>
            <a:stCxn id="1044" idx="3"/>
            <a:endCxn id="1043" idx="1"/>
          </p:cNvCxnSpPr>
          <p:nvPr/>
        </p:nvCxnSpPr>
        <p:spPr bwMode="auto">
          <a:xfrm>
            <a:off x="15874133" y="7038489"/>
            <a:ext cx="1358107" cy="13631"/>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086" name="Elbow Connector 1085">
            <a:extLst>
              <a:ext uri="{FF2B5EF4-FFF2-40B4-BE49-F238E27FC236}">
                <a16:creationId xmlns:a16="http://schemas.microsoft.com/office/drawing/2014/main" id="{66E8F1EB-7947-96AB-1FC0-6B87B9C9D0E4}"/>
              </a:ext>
            </a:extLst>
          </p:cNvPr>
          <p:cNvCxnSpPr>
            <a:cxnSpLocks/>
            <a:stCxn id="1044" idx="3"/>
            <a:endCxn id="1049" idx="1"/>
          </p:cNvCxnSpPr>
          <p:nvPr/>
        </p:nvCxnSpPr>
        <p:spPr bwMode="auto">
          <a:xfrm flipV="1">
            <a:off x="15874133" y="4732985"/>
            <a:ext cx="1358107" cy="2305504"/>
          </a:xfrm>
          <a:prstGeom prst="bentConnector3">
            <a:avLst>
              <a:gd name="adj1" fmla="val 50000"/>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092" name="Title 1">
            <a:extLst>
              <a:ext uri="{FF2B5EF4-FFF2-40B4-BE49-F238E27FC236}">
                <a16:creationId xmlns:a16="http://schemas.microsoft.com/office/drawing/2014/main" id="{D0D2F0B7-78CB-D95C-D10F-1D98FC8E6A0E}"/>
              </a:ext>
            </a:extLst>
          </p:cNvPr>
          <p:cNvSpPr txBox="1">
            <a:spLocks/>
          </p:cNvSpPr>
          <p:nvPr/>
        </p:nvSpPr>
        <p:spPr>
          <a:xfrm>
            <a:off x="16468468" y="7122281"/>
            <a:ext cx="920662" cy="357066"/>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2000" kern="0" dirty="0">
                <a:solidFill>
                  <a:schemeClr val="tx1"/>
                </a:solidFill>
                <a:latin typeface="Arial" panose="020B0604020202020204"/>
              </a:rPr>
              <a:t>Yes</a:t>
            </a:r>
          </a:p>
        </p:txBody>
      </p:sp>
      <p:sp>
        <p:nvSpPr>
          <p:cNvPr id="1093" name="Title 1">
            <a:extLst>
              <a:ext uri="{FF2B5EF4-FFF2-40B4-BE49-F238E27FC236}">
                <a16:creationId xmlns:a16="http://schemas.microsoft.com/office/drawing/2014/main" id="{93F04CE3-D10D-0CFF-9055-C7D00CD6032E}"/>
              </a:ext>
            </a:extLst>
          </p:cNvPr>
          <p:cNvSpPr txBox="1">
            <a:spLocks/>
          </p:cNvSpPr>
          <p:nvPr/>
        </p:nvSpPr>
        <p:spPr>
          <a:xfrm>
            <a:off x="15808385" y="6427778"/>
            <a:ext cx="920662" cy="357066"/>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2000" kern="0" dirty="0">
                <a:solidFill>
                  <a:schemeClr val="tx1"/>
                </a:solidFill>
                <a:latin typeface="Arial" panose="020B0604020202020204"/>
              </a:rPr>
              <a:t>No</a:t>
            </a:r>
          </a:p>
        </p:txBody>
      </p:sp>
      <p:sp>
        <p:nvSpPr>
          <p:cNvPr id="1095" name="Rectangle 1094">
            <a:extLst>
              <a:ext uri="{FF2B5EF4-FFF2-40B4-BE49-F238E27FC236}">
                <a16:creationId xmlns:a16="http://schemas.microsoft.com/office/drawing/2014/main" id="{F1652E55-316F-ABA8-B7E2-3B30525D99F8}"/>
              </a:ext>
            </a:extLst>
          </p:cNvPr>
          <p:cNvSpPr/>
          <p:nvPr/>
        </p:nvSpPr>
        <p:spPr bwMode="auto">
          <a:xfrm>
            <a:off x="18362738" y="9042719"/>
            <a:ext cx="1363477" cy="1106905"/>
          </a:xfrm>
          <a:prstGeom prst="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096" name="Title 1">
            <a:extLst>
              <a:ext uri="{FF2B5EF4-FFF2-40B4-BE49-F238E27FC236}">
                <a16:creationId xmlns:a16="http://schemas.microsoft.com/office/drawing/2014/main" id="{30183317-3AE6-913D-8A66-F33325FC23AE}"/>
              </a:ext>
            </a:extLst>
          </p:cNvPr>
          <p:cNvSpPr txBox="1">
            <a:spLocks/>
          </p:cNvSpPr>
          <p:nvPr/>
        </p:nvSpPr>
        <p:spPr>
          <a:xfrm>
            <a:off x="18506523" y="9202747"/>
            <a:ext cx="1075906" cy="714670"/>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2000" kern="0" dirty="0">
                <a:solidFill>
                  <a:schemeClr val="tx1"/>
                </a:solidFill>
                <a:latin typeface="Arial" panose="020B0604020202020204"/>
              </a:rPr>
              <a:t>Apply Rules</a:t>
            </a:r>
          </a:p>
        </p:txBody>
      </p:sp>
      <p:sp>
        <p:nvSpPr>
          <p:cNvPr id="1098" name="Rectangle 1097">
            <a:extLst>
              <a:ext uri="{FF2B5EF4-FFF2-40B4-BE49-F238E27FC236}">
                <a16:creationId xmlns:a16="http://schemas.microsoft.com/office/drawing/2014/main" id="{4656EB62-E6EC-6F0A-FE81-F961A8462937}"/>
              </a:ext>
            </a:extLst>
          </p:cNvPr>
          <p:cNvSpPr/>
          <p:nvPr/>
        </p:nvSpPr>
        <p:spPr bwMode="auto">
          <a:xfrm>
            <a:off x="19490069" y="6498667"/>
            <a:ext cx="2116864" cy="1234325"/>
          </a:xfrm>
          <a:prstGeom prst="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099" name="Title 1">
            <a:extLst>
              <a:ext uri="{FF2B5EF4-FFF2-40B4-BE49-F238E27FC236}">
                <a16:creationId xmlns:a16="http://schemas.microsoft.com/office/drawing/2014/main" id="{A7620802-AE42-17DE-9BF6-6195C620BB7A}"/>
              </a:ext>
            </a:extLst>
          </p:cNvPr>
          <p:cNvSpPr txBox="1">
            <a:spLocks/>
          </p:cNvSpPr>
          <p:nvPr/>
        </p:nvSpPr>
        <p:spPr>
          <a:xfrm>
            <a:off x="19490069" y="6569429"/>
            <a:ext cx="2116865" cy="1105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2000" kern="0" dirty="0">
                <a:solidFill>
                  <a:schemeClr val="tx1"/>
                </a:solidFill>
                <a:latin typeface="Arial" panose="020B0604020202020204"/>
              </a:rPr>
              <a:t>Ask LLM to generate the final answer with the tool response</a:t>
            </a:r>
          </a:p>
        </p:txBody>
      </p:sp>
      <p:cxnSp>
        <p:nvCxnSpPr>
          <p:cNvPr id="1100" name="Elbow Connector 1099">
            <a:extLst>
              <a:ext uri="{FF2B5EF4-FFF2-40B4-BE49-F238E27FC236}">
                <a16:creationId xmlns:a16="http://schemas.microsoft.com/office/drawing/2014/main" id="{7B10FA1E-505D-6E82-0CDB-9D6C1D9081CE}"/>
              </a:ext>
            </a:extLst>
          </p:cNvPr>
          <p:cNvCxnSpPr>
            <a:cxnSpLocks/>
            <a:stCxn id="1041" idx="2"/>
            <a:endCxn id="1044" idx="0"/>
          </p:cNvCxnSpPr>
          <p:nvPr/>
        </p:nvCxnSpPr>
        <p:spPr bwMode="auto">
          <a:xfrm rot="16200000" flipH="1">
            <a:off x="14409652" y="5565636"/>
            <a:ext cx="1184092" cy="654708"/>
          </a:xfrm>
          <a:prstGeom prst="bentConnector3">
            <a:avLst>
              <a:gd name="adj1" fmla="val 50000"/>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104" name="Elbow Connector 1103">
            <a:extLst>
              <a:ext uri="{FF2B5EF4-FFF2-40B4-BE49-F238E27FC236}">
                <a16:creationId xmlns:a16="http://schemas.microsoft.com/office/drawing/2014/main" id="{6205B96F-5B57-BD7E-65E4-877389351765}"/>
              </a:ext>
            </a:extLst>
          </p:cNvPr>
          <p:cNvCxnSpPr>
            <a:cxnSpLocks/>
            <a:stCxn id="1043" idx="2"/>
            <a:endCxn id="1095" idx="1"/>
          </p:cNvCxnSpPr>
          <p:nvPr/>
        </p:nvCxnSpPr>
        <p:spPr bwMode="auto">
          <a:xfrm rot="16200000" flipH="1">
            <a:off x="17143058" y="8376492"/>
            <a:ext cx="1990600" cy="448759"/>
          </a:xfrm>
          <a:prstGeom prst="bentConnector2">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109" name="Elbow Connector 1108">
            <a:extLst>
              <a:ext uri="{FF2B5EF4-FFF2-40B4-BE49-F238E27FC236}">
                <a16:creationId xmlns:a16="http://schemas.microsoft.com/office/drawing/2014/main" id="{44BC759E-9274-000E-01A9-F326A1AFB27E}"/>
              </a:ext>
            </a:extLst>
          </p:cNvPr>
          <p:cNvCxnSpPr>
            <a:cxnSpLocks/>
            <a:stCxn id="1095" idx="3"/>
            <a:endCxn id="1098" idx="2"/>
          </p:cNvCxnSpPr>
          <p:nvPr/>
        </p:nvCxnSpPr>
        <p:spPr bwMode="auto">
          <a:xfrm flipV="1">
            <a:off x="19726215" y="7732992"/>
            <a:ext cx="822286" cy="1863180"/>
          </a:xfrm>
          <a:prstGeom prst="bentConnector2">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112" name="Rectangle 1111">
            <a:extLst>
              <a:ext uri="{FF2B5EF4-FFF2-40B4-BE49-F238E27FC236}">
                <a16:creationId xmlns:a16="http://schemas.microsoft.com/office/drawing/2014/main" id="{F17C5D76-42A3-57CA-3023-DC4399BB642F}"/>
              </a:ext>
            </a:extLst>
          </p:cNvPr>
          <p:cNvSpPr/>
          <p:nvPr/>
        </p:nvSpPr>
        <p:spPr bwMode="auto">
          <a:xfrm>
            <a:off x="20420051" y="4179532"/>
            <a:ext cx="2045216" cy="1106905"/>
          </a:xfrm>
          <a:prstGeom prst="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113" name="Title 1">
            <a:extLst>
              <a:ext uri="{FF2B5EF4-FFF2-40B4-BE49-F238E27FC236}">
                <a16:creationId xmlns:a16="http://schemas.microsoft.com/office/drawing/2014/main" id="{28CA95D5-5F72-0453-C6EC-D214BB54725C}"/>
              </a:ext>
            </a:extLst>
          </p:cNvPr>
          <p:cNvSpPr txBox="1">
            <a:spLocks/>
          </p:cNvSpPr>
          <p:nvPr/>
        </p:nvSpPr>
        <p:spPr>
          <a:xfrm>
            <a:off x="20493014" y="4408539"/>
            <a:ext cx="1894327" cy="72772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2000" kern="0" dirty="0">
                <a:solidFill>
                  <a:schemeClr val="tx1"/>
                </a:solidFill>
                <a:latin typeface="Arial" panose="020B0604020202020204"/>
              </a:rPr>
              <a:t>LLM generate the final answer</a:t>
            </a:r>
          </a:p>
        </p:txBody>
      </p:sp>
      <p:cxnSp>
        <p:nvCxnSpPr>
          <p:cNvPr id="1114" name="Elbow Connector 1113">
            <a:extLst>
              <a:ext uri="{FF2B5EF4-FFF2-40B4-BE49-F238E27FC236}">
                <a16:creationId xmlns:a16="http://schemas.microsoft.com/office/drawing/2014/main" id="{C6CD94B6-F2CF-C350-8C9F-94953243AC21}"/>
              </a:ext>
            </a:extLst>
          </p:cNvPr>
          <p:cNvCxnSpPr>
            <a:cxnSpLocks/>
            <a:stCxn id="1099" idx="3"/>
          </p:cNvCxnSpPr>
          <p:nvPr/>
        </p:nvCxnSpPr>
        <p:spPr bwMode="auto">
          <a:xfrm flipH="1" flipV="1">
            <a:off x="21517811" y="5300944"/>
            <a:ext cx="89123" cy="1821337"/>
          </a:xfrm>
          <a:prstGeom prst="bentConnector4">
            <a:avLst>
              <a:gd name="adj1" fmla="val -256499"/>
              <a:gd name="adj2" fmla="val 65177"/>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117" name="Straight Arrow Connector 1116">
            <a:extLst>
              <a:ext uri="{FF2B5EF4-FFF2-40B4-BE49-F238E27FC236}">
                <a16:creationId xmlns:a16="http://schemas.microsoft.com/office/drawing/2014/main" id="{0A26A2F2-B286-CCAE-0FDE-583CD6992055}"/>
              </a:ext>
            </a:extLst>
          </p:cNvPr>
          <p:cNvCxnSpPr>
            <a:cxnSpLocks/>
          </p:cNvCxnSpPr>
          <p:nvPr/>
        </p:nvCxnSpPr>
        <p:spPr bwMode="auto">
          <a:xfrm>
            <a:off x="22465267" y="4732985"/>
            <a:ext cx="753880" cy="0"/>
          </a:xfrm>
          <a:prstGeom prst="straightConnector1">
            <a:avLst/>
          </a:prstGeom>
          <a:ln w="571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124" name="Straight Arrow Connector 1123">
            <a:extLst>
              <a:ext uri="{FF2B5EF4-FFF2-40B4-BE49-F238E27FC236}">
                <a16:creationId xmlns:a16="http://schemas.microsoft.com/office/drawing/2014/main" id="{A981FCD4-A3DC-EFD5-552F-A4BA308E3459}"/>
              </a:ext>
            </a:extLst>
          </p:cNvPr>
          <p:cNvCxnSpPr>
            <a:cxnSpLocks/>
          </p:cNvCxnSpPr>
          <p:nvPr/>
        </p:nvCxnSpPr>
        <p:spPr bwMode="auto">
          <a:xfrm>
            <a:off x="19277456" y="4682183"/>
            <a:ext cx="753880" cy="0"/>
          </a:xfrm>
          <a:prstGeom prst="straightConnector1">
            <a:avLst/>
          </a:prstGeom>
          <a:ln w="571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126" name="Straight Connector 1125">
            <a:extLst>
              <a:ext uri="{FF2B5EF4-FFF2-40B4-BE49-F238E27FC236}">
                <a16:creationId xmlns:a16="http://schemas.microsoft.com/office/drawing/2014/main" id="{0BDB2B1D-EC45-7E4A-80E3-85DBD1DFC69A}"/>
              </a:ext>
            </a:extLst>
          </p:cNvPr>
          <p:cNvCxnSpPr/>
          <p:nvPr/>
        </p:nvCxnSpPr>
        <p:spPr bwMode="auto">
          <a:xfrm>
            <a:off x="574158" y="8761228"/>
            <a:ext cx="22644989" cy="0"/>
          </a:xfrm>
          <a:prstGeom prst="line">
            <a:avLst/>
          </a:prstGeom>
          <a:ln w="12700">
            <a:solidFill>
              <a:schemeClr val="tx1"/>
            </a:solidFill>
            <a:prstDash val="dash"/>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7" name="Straight Connector 1126">
            <a:extLst>
              <a:ext uri="{FF2B5EF4-FFF2-40B4-BE49-F238E27FC236}">
                <a16:creationId xmlns:a16="http://schemas.microsoft.com/office/drawing/2014/main" id="{1D643374-DCC9-3F0C-BC55-15745154C024}"/>
              </a:ext>
            </a:extLst>
          </p:cNvPr>
          <p:cNvCxnSpPr/>
          <p:nvPr/>
        </p:nvCxnSpPr>
        <p:spPr bwMode="auto">
          <a:xfrm>
            <a:off x="266699" y="5851451"/>
            <a:ext cx="22644989" cy="0"/>
          </a:xfrm>
          <a:prstGeom prst="line">
            <a:avLst/>
          </a:prstGeom>
          <a:ln w="12700">
            <a:solidFill>
              <a:schemeClr val="tx1"/>
            </a:solidFill>
            <a:prstDash val="dash"/>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8" name="Straight Connector 1127">
            <a:extLst>
              <a:ext uri="{FF2B5EF4-FFF2-40B4-BE49-F238E27FC236}">
                <a16:creationId xmlns:a16="http://schemas.microsoft.com/office/drawing/2014/main" id="{18D8DCB0-BBA5-D47D-A884-1FAA74FD4950}"/>
              </a:ext>
            </a:extLst>
          </p:cNvPr>
          <p:cNvCxnSpPr/>
          <p:nvPr/>
        </p:nvCxnSpPr>
        <p:spPr bwMode="auto">
          <a:xfrm>
            <a:off x="266699" y="3452037"/>
            <a:ext cx="22644989" cy="0"/>
          </a:xfrm>
          <a:prstGeom prst="line">
            <a:avLst/>
          </a:prstGeom>
          <a:ln w="12700">
            <a:solidFill>
              <a:schemeClr val="tx1"/>
            </a:solidFill>
            <a:prstDash val="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29" name="Title 1">
            <a:extLst>
              <a:ext uri="{FF2B5EF4-FFF2-40B4-BE49-F238E27FC236}">
                <a16:creationId xmlns:a16="http://schemas.microsoft.com/office/drawing/2014/main" id="{CB052934-45D9-C250-5158-58155B8304F3}"/>
              </a:ext>
            </a:extLst>
          </p:cNvPr>
          <p:cNvSpPr txBox="1">
            <a:spLocks/>
          </p:cNvSpPr>
          <p:nvPr/>
        </p:nvSpPr>
        <p:spPr>
          <a:xfrm>
            <a:off x="338840" y="3700082"/>
            <a:ext cx="2045216" cy="68206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608975"/>
            <a:r>
              <a:rPr lang="en-US" sz="2000" i="1" kern="0" dirty="0">
                <a:solidFill>
                  <a:schemeClr val="tx1"/>
                </a:solidFill>
                <a:latin typeface="Arial" panose="020B0604020202020204"/>
              </a:rPr>
              <a:t>IBM watsonx.ai</a:t>
            </a:r>
          </a:p>
        </p:txBody>
      </p:sp>
      <p:sp>
        <p:nvSpPr>
          <p:cNvPr id="1130" name="Title 1">
            <a:extLst>
              <a:ext uri="{FF2B5EF4-FFF2-40B4-BE49-F238E27FC236}">
                <a16:creationId xmlns:a16="http://schemas.microsoft.com/office/drawing/2014/main" id="{C6580E79-8536-E291-11A3-C30A7EDDE591}"/>
              </a:ext>
            </a:extLst>
          </p:cNvPr>
          <p:cNvSpPr txBox="1">
            <a:spLocks/>
          </p:cNvSpPr>
          <p:nvPr/>
        </p:nvSpPr>
        <p:spPr>
          <a:xfrm>
            <a:off x="309592" y="6064462"/>
            <a:ext cx="2045216" cy="68206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608975"/>
            <a:r>
              <a:rPr lang="en-US" sz="2000" i="1" kern="0" dirty="0">
                <a:solidFill>
                  <a:schemeClr val="tx1"/>
                </a:solidFill>
                <a:latin typeface="Arial" panose="020B0604020202020204"/>
              </a:rPr>
              <a:t>Rule Agent</a:t>
            </a:r>
          </a:p>
        </p:txBody>
      </p:sp>
      <p:sp>
        <p:nvSpPr>
          <p:cNvPr id="1131" name="Title 1">
            <a:extLst>
              <a:ext uri="{FF2B5EF4-FFF2-40B4-BE49-F238E27FC236}">
                <a16:creationId xmlns:a16="http://schemas.microsoft.com/office/drawing/2014/main" id="{E964318D-4EC9-4DAF-935F-153C1CF7F81B}"/>
              </a:ext>
            </a:extLst>
          </p:cNvPr>
          <p:cNvSpPr txBox="1">
            <a:spLocks/>
          </p:cNvSpPr>
          <p:nvPr/>
        </p:nvSpPr>
        <p:spPr>
          <a:xfrm>
            <a:off x="353858" y="9107434"/>
            <a:ext cx="2045216" cy="68206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608975"/>
            <a:r>
              <a:rPr lang="en-US" sz="2000" i="1" kern="0" dirty="0">
                <a:solidFill>
                  <a:schemeClr val="tx1"/>
                </a:solidFill>
                <a:latin typeface="Arial" panose="020B0604020202020204"/>
              </a:rPr>
              <a:t>IBM ODM</a:t>
            </a:r>
          </a:p>
        </p:txBody>
      </p:sp>
      <p:cxnSp>
        <p:nvCxnSpPr>
          <p:cNvPr id="1132" name="Straight Connector 1131">
            <a:extLst>
              <a:ext uri="{FF2B5EF4-FFF2-40B4-BE49-F238E27FC236}">
                <a16:creationId xmlns:a16="http://schemas.microsoft.com/office/drawing/2014/main" id="{867F5E62-6154-D135-2676-15DD1125747C}"/>
              </a:ext>
            </a:extLst>
          </p:cNvPr>
          <p:cNvCxnSpPr/>
          <p:nvPr/>
        </p:nvCxnSpPr>
        <p:spPr bwMode="auto">
          <a:xfrm>
            <a:off x="643639" y="10468599"/>
            <a:ext cx="22644989" cy="0"/>
          </a:xfrm>
          <a:prstGeom prst="line">
            <a:avLst/>
          </a:prstGeom>
          <a:ln w="12700">
            <a:solidFill>
              <a:schemeClr val="tx1"/>
            </a:solidFill>
            <a:prstDash val="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33" name="Text Placeholder 4">
            <a:extLst>
              <a:ext uri="{FF2B5EF4-FFF2-40B4-BE49-F238E27FC236}">
                <a16:creationId xmlns:a16="http://schemas.microsoft.com/office/drawing/2014/main" id="{31C0D312-E07D-2676-7C13-2EF5D34CBCBF}"/>
              </a:ext>
            </a:extLst>
          </p:cNvPr>
          <p:cNvSpPr>
            <a:spLocks noGrp="1"/>
          </p:cNvSpPr>
          <p:nvPr>
            <p:ph type="body" sz="quarter" idx="12"/>
          </p:nvPr>
        </p:nvSpPr>
        <p:spPr>
          <a:xfrm>
            <a:off x="467797" y="337067"/>
            <a:ext cx="21264833" cy="870353"/>
          </a:xfrm>
        </p:spPr>
        <p:txBody>
          <a:bodyPr/>
          <a:lstStyle/>
          <a:p>
            <a:r>
              <a:rPr lang="en-US" sz="6400" u="none" strike="noStrike" cap="none" spc="0" baseline="0" dirty="0">
                <a:uFillTx/>
                <a:sym typeface="IBM Plex Sans Light"/>
              </a:rPr>
              <a:t>User Input Processing Flow</a:t>
            </a:r>
          </a:p>
          <a:p>
            <a:endParaRPr lang="en-US" sz="4400" dirty="0"/>
          </a:p>
        </p:txBody>
      </p:sp>
    </p:spTree>
    <p:extLst>
      <p:ext uri="{BB962C8B-B14F-4D97-AF65-F5344CB8AC3E}">
        <p14:creationId xmlns:p14="http://schemas.microsoft.com/office/powerpoint/2010/main" val="227270450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46E75DC5-5D67-4DEA-E21F-01D8DB83D867}"/>
              </a:ext>
            </a:extLst>
          </p:cNvPr>
          <p:cNvSpPr>
            <a:spLocks noGrp="1"/>
          </p:cNvSpPr>
          <p:nvPr>
            <p:ph type="body" sz="quarter" idx="12"/>
          </p:nvPr>
        </p:nvSpPr>
        <p:spPr>
          <a:xfrm>
            <a:off x="1788160" y="2674812"/>
            <a:ext cx="21214080" cy="3107882"/>
          </a:xfrm>
        </p:spPr>
        <p:txBody>
          <a:bodyPr/>
          <a:lstStyle/>
          <a:p>
            <a:pPr algn="ctr"/>
            <a:r>
              <a:rPr lang="en-US" sz="6600" u="none" strike="noStrike" cap="none" spc="0" baseline="0" dirty="0">
                <a:uFillTx/>
                <a:sym typeface="IBM Plex Sans Light"/>
              </a:rPr>
              <a:t>Rule engines nicely complements Large Language Models to ensure answers are compliant to corporate policies and regulations</a:t>
            </a:r>
            <a:endParaRPr lang="en-US" sz="6600" dirty="0"/>
          </a:p>
          <a:p>
            <a:pPr algn="ctr"/>
            <a:endParaRPr lang="en-US" sz="6600" dirty="0"/>
          </a:p>
        </p:txBody>
      </p:sp>
      <p:sp>
        <p:nvSpPr>
          <p:cNvPr id="2" name="Footer Placeholder 3">
            <a:extLst>
              <a:ext uri="{FF2B5EF4-FFF2-40B4-BE49-F238E27FC236}">
                <a16:creationId xmlns:a16="http://schemas.microsoft.com/office/drawing/2014/main" id="{7933F06D-8ACD-C5F5-78CC-F32F287BEFA6}"/>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spTree>
    <p:extLst>
      <p:ext uri="{BB962C8B-B14F-4D97-AF65-F5344CB8AC3E}">
        <p14:creationId xmlns:p14="http://schemas.microsoft.com/office/powerpoint/2010/main" val="308546696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46E75DC5-5D67-4DEA-E21F-01D8DB83D867}"/>
              </a:ext>
            </a:extLst>
          </p:cNvPr>
          <p:cNvSpPr>
            <a:spLocks noGrp="1"/>
          </p:cNvSpPr>
          <p:nvPr>
            <p:ph type="body" sz="quarter" idx="12"/>
          </p:nvPr>
        </p:nvSpPr>
        <p:spPr>
          <a:xfrm>
            <a:off x="1788160" y="2674812"/>
            <a:ext cx="21214080" cy="3107882"/>
          </a:xfrm>
        </p:spPr>
        <p:txBody>
          <a:bodyPr/>
          <a:lstStyle/>
          <a:p>
            <a:pPr algn="ctr"/>
            <a:r>
              <a:rPr lang="en-US" sz="6600" u="none" strike="noStrike" cap="none" spc="0" baseline="0" dirty="0">
                <a:uFillTx/>
                <a:sym typeface="IBM Plex Sans Light"/>
              </a:rPr>
              <a:t>Rule engines nicely complements Large Language Models to ensure answers are compliant to corporate policies and regulations</a:t>
            </a:r>
            <a:endParaRPr lang="en-US" sz="6600" dirty="0"/>
          </a:p>
          <a:p>
            <a:pPr algn="ctr"/>
            <a:endParaRPr lang="en-US" sz="6600" dirty="0"/>
          </a:p>
        </p:txBody>
      </p:sp>
      <p:sp>
        <p:nvSpPr>
          <p:cNvPr id="2" name="Text Placeholder 4">
            <a:extLst>
              <a:ext uri="{FF2B5EF4-FFF2-40B4-BE49-F238E27FC236}">
                <a16:creationId xmlns:a16="http://schemas.microsoft.com/office/drawing/2014/main" id="{29C788A0-3AC2-08F0-B000-37AF0EBE37FB}"/>
              </a:ext>
            </a:extLst>
          </p:cNvPr>
          <p:cNvSpPr txBox="1">
            <a:spLocks/>
          </p:cNvSpPr>
          <p:nvPr/>
        </p:nvSpPr>
        <p:spPr>
          <a:xfrm>
            <a:off x="2336800" y="7378892"/>
            <a:ext cx="20665440" cy="31078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
                <a:schemeClr val="tx1"/>
              </a:buClr>
              <a:buSzTx/>
              <a:buFont typeface="Arial" panose="020B0604020202020204" pitchFamily="34" charset="0"/>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0"/>
              </a:spcBef>
              <a:spcAft>
                <a:spcPts val="0"/>
              </a:spcAft>
              <a:buClrTx/>
              <a:buSzPct val="100000"/>
              <a:buFont typeface="Arial" panose="020B0604020202020204" pitchFamily="34" charset="0"/>
              <a:buNone/>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r>
              <a:rPr lang="en-US" sz="6600" kern="0" dirty="0"/>
              <a:t>How answers are generated is transparent, explainable, auditable and compliant</a:t>
            </a:r>
          </a:p>
        </p:txBody>
      </p:sp>
      <p:sp>
        <p:nvSpPr>
          <p:cNvPr id="3" name="Footer Placeholder 3">
            <a:extLst>
              <a:ext uri="{FF2B5EF4-FFF2-40B4-BE49-F238E27FC236}">
                <a16:creationId xmlns:a16="http://schemas.microsoft.com/office/drawing/2014/main" id="{0A52CF28-02AD-DADA-665F-16A8F95B9F63}"/>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spTree>
    <p:extLst>
      <p:ext uri="{BB962C8B-B14F-4D97-AF65-F5344CB8AC3E}">
        <p14:creationId xmlns:p14="http://schemas.microsoft.com/office/powerpoint/2010/main" val="181360177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46E75DC5-5D67-4DEA-E21F-01D8DB83D867}"/>
              </a:ext>
            </a:extLst>
          </p:cNvPr>
          <p:cNvSpPr>
            <a:spLocks noGrp="1"/>
          </p:cNvSpPr>
          <p:nvPr>
            <p:ph type="body" sz="quarter" idx="12"/>
          </p:nvPr>
        </p:nvSpPr>
        <p:spPr>
          <a:xfrm>
            <a:off x="812800" y="2006409"/>
            <a:ext cx="22270720" cy="3107882"/>
          </a:xfrm>
        </p:spPr>
        <p:txBody>
          <a:bodyPr/>
          <a:lstStyle/>
          <a:p>
            <a:pPr algn="ctr"/>
            <a:r>
              <a:rPr lang="en-US" sz="8800" u="none" strike="noStrike" cap="none" spc="0" baseline="0" dirty="0">
                <a:uFillTx/>
                <a:sym typeface="IBM Plex Sans Light"/>
              </a:rPr>
              <a:t>LLMs + Rules to ground generative AI to your corporate policies</a:t>
            </a:r>
            <a:endParaRPr lang="en-US" sz="8800" dirty="0"/>
          </a:p>
          <a:p>
            <a:pPr algn="ctr"/>
            <a:endParaRPr lang="en-US" sz="8800" dirty="0"/>
          </a:p>
        </p:txBody>
      </p:sp>
      <p:pic>
        <p:nvPicPr>
          <p:cNvPr id="3" name="Picture 2" descr="A qr code on a white background&#10;&#10;Description automatically generated">
            <a:extLst>
              <a:ext uri="{FF2B5EF4-FFF2-40B4-BE49-F238E27FC236}">
                <a16:creationId xmlns:a16="http://schemas.microsoft.com/office/drawing/2014/main" id="{C8419504-4D02-C3C2-2B96-CAEA27081B9C}"/>
              </a:ext>
            </a:extLst>
          </p:cNvPr>
          <p:cNvPicPr>
            <a:picLocks noChangeAspect="1"/>
          </p:cNvPicPr>
          <p:nvPr/>
        </p:nvPicPr>
        <p:blipFill>
          <a:blip r:embed="rId3"/>
          <a:stretch>
            <a:fillRect/>
          </a:stretch>
        </p:blipFill>
        <p:spPr>
          <a:xfrm>
            <a:off x="10165080" y="6897562"/>
            <a:ext cx="3042920" cy="4361519"/>
          </a:xfrm>
          <a:prstGeom prst="rect">
            <a:avLst/>
          </a:prstGeom>
        </p:spPr>
      </p:pic>
      <p:sp>
        <p:nvSpPr>
          <p:cNvPr id="4" name="Rectangle 3">
            <a:extLst>
              <a:ext uri="{FF2B5EF4-FFF2-40B4-BE49-F238E27FC236}">
                <a16:creationId xmlns:a16="http://schemas.microsoft.com/office/drawing/2014/main" id="{456017BF-1B61-6406-2390-58FA3F4DCB9F}"/>
              </a:ext>
            </a:extLst>
          </p:cNvPr>
          <p:cNvSpPr/>
          <p:nvPr/>
        </p:nvSpPr>
        <p:spPr bwMode="auto">
          <a:xfrm>
            <a:off x="9814560" y="6501322"/>
            <a:ext cx="3718560" cy="1645920"/>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6" name="TextBox 5">
            <a:extLst>
              <a:ext uri="{FF2B5EF4-FFF2-40B4-BE49-F238E27FC236}">
                <a16:creationId xmlns:a16="http://schemas.microsoft.com/office/drawing/2014/main" id="{6C0978D4-7475-9550-0AEA-BB3B146A96CF}"/>
              </a:ext>
            </a:extLst>
          </p:cNvPr>
          <p:cNvSpPr txBox="1"/>
          <p:nvPr/>
        </p:nvSpPr>
        <p:spPr>
          <a:xfrm>
            <a:off x="6097587" y="11581577"/>
            <a:ext cx="12192000" cy="64633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algn="ctr"/>
            <a:r>
              <a:rPr lang="en-FR" dirty="0">
                <a:hlinkClick r:id="rId4"/>
              </a:rPr>
              <a:t>https://github.com/DecisionsDev/rule-based-llms</a:t>
            </a:r>
            <a:endParaRPr lang="en-FR" dirty="0"/>
          </a:p>
        </p:txBody>
      </p:sp>
      <p:sp>
        <p:nvSpPr>
          <p:cNvPr id="7" name="Footer Placeholder 3">
            <a:extLst>
              <a:ext uri="{FF2B5EF4-FFF2-40B4-BE49-F238E27FC236}">
                <a16:creationId xmlns:a16="http://schemas.microsoft.com/office/drawing/2014/main" id="{30FAC207-8908-1A56-CE6F-C4196F71EE3F}"/>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sp>
        <p:nvSpPr>
          <p:cNvPr id="8" name="TextBox 7">
            <a:extLst>
              <a:ext uri="{FF2B5EF4-FFF2-40B4-BE49-F238E27FC236}">
                <a16:creationId xmlns:a16="http://schemas.microsoft.com/office/drawing/2014/main" id="{26DEB90F-A6DD-A228-CCDA-C3F253427540}"/>
              </a:ext>
            </a:extLst>
          </p:cNvPr>
          <p:cNvSpPr txBox="1"/>
          <p:nvPr/>
        </p:nvSpPr>
        <p:spPr>
          <a:xfrm>
            <a:off x="5852160" y="7328448"/>
            <a:ext cx="12192000" cy="8503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FR" sz="4000" dirty="0">
                <a:cs typeface="Arial" panose="020B0604020202020204" pitchFamily="34" charset="0"/>
              </a:rPr>
              <a:t>Check out the demo: LLMs + LangChain + IBM ODM or IBM ADS </a:t>
            </a:r>
          </a:p>
        </p:txBody>
      </p:sp>
    </p:spTree>
    <p:extLst>
      <p:ext uri="{BB962C8B-B14F-4D97-AF65-F5344CB8AC3E}">
        <p14:creationId xmlns:p14="http://schemas.microsoft.com/office/powerpoint/2010/main" val="352183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97414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D947D0-0EFD-7606-D2A1-C5A452F3C9CB}"/>
              </a:ext>
            </a:extLst>
          </p:cNvPr>
          <p:cNvPicPr>
            <a:picLocks noChangeAspect="1"/>
          </p:cNvPicPr>
          <p:nvPr/>
        </p:nvPicPr>
        <p:blipFill>
          <a:blip r:embed="rId2"/>
          <a:stretch>
            <a:fillRect/>
          </a:stretch>
        </p:blipFill>
        <p:spPr>
          <a:xfrm>
            <a:off x="-1" y="553261"/>
            <a:ext cx="24387175" cy="11829857"/>
          </a:xfrm>
          <a:prstGeom prst="rect">
            <a:avLst/>
          </a:prstGeom>
        </p:spPr>
      </p:pic>
    </p:spTree>
    <p:extLst>
      <p:ext uri="{BB962C8B-B14F-4D97-AF65-F5344CB8AC3E}">
        <p14:creationId xmlns:p14="http://schemas.microsoft.com/office/powerpoint/2010/main" val="181228371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560CED-4A27-AD4B-BA78-1D5FC023184B}"/>
              </a:ext>
            </a:extLst>
          </p:cNvPr>
          <p:cNvPicPr>
            <a:picLocks noChangeAspect="1"/>
          </p:cNvPicPr>
          <p:nvPr/>
        </p:nvPicPr>
        <p:blipFill>
          <a:blip r:embed="rId2"/>
          <a:stretch>
            <a:fillRect/>
          </a:stretch>
        </p:blipFill>
        <p:spPr>
          <a:xfrm>
            <a:off x="-1" y="527861"/>
            <a:ext cx="24387175" cy="11829857"/>
          </a:xfrm>
          <a:prstGeom prst="rect">
            <a:avLst/>
          </a:prstGeom>
        </p:spPr>
      </p:pic>
    </p:spTree>
    <p:extLst>
      <p:ext uri="{BB962C8B-B14F-4D97-AF65-F5344CB8AC3E}">
        <p14:creationId xmlns:p14="http://schemas.microsoft.com/office/powerpoint/2010/main" val="336778665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CBD6EF5-1D8C-E4EA-B11D-CB031E710380}"/>
              </a:ext>
            </a:extLst>
          </p:cNvPr>
          <p:cNvPicPr>
            <a:picLocks noChangeAspect="1"/>
          </p:cNvPicPr>
          <p:nvPr/>
        </p:nvPicPr>
        <p:blipFill>
          <a:blip r:embed="rId2"/>
          <a:stretch>
            <a:fillRect/>
          </a:stretch>
        </p:blipFill>
        <p:spPr>
          <a:xfrm>
            <a:off x="-1" y="228600"/>
            <a:ext cx="24348301" cy="11811000"/>
          </a:xfrm>
          <a:prstGeom prst="rect">
            <a:avLst/>
          </a:prstGeom>
        </p:spPr>
      </p:pic>
    </p:spTree>
    <p:extLst>
      <p:ext uri="{BB962C8B-B14F-4D97-AF65-F5344CB8AC3E}">
        <p14:creationId xmlns:p14="http://schemas.microsoft.com/office/powerpoint/2010/main" val="99333322"/>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5E8838C-0393-9909-B103-829A1896956E}"/>
              </a:ext>
            </a:extLst>
          </p:cNvPr>
          <p:cNvSpPr>
            <a:spLocks noGrp="1"/>
          </p:cNvSpPr>
          <p:nvPr>
            <p:ph type="body" sz="quarter" idx="12"/>
          </p:nvPr>
        </p:nvSpPr>
        <p:spPr>
          <a:xfrm>
            <a:off x="467797" y="337067"/>
            <a:ext cx="23059180" cy="870353"/>
          </a:xfrm>
        </p:spPr>
        <p:txBody>
          <a:bodyPr/>
          <a:lstStyle/>
          <a:p>
            <a:r>
              <a:rPr lang="en-US" sz="6400" u="none" strike="noStrike" cap="none" spc="0" baseline="0" dirty="0">
                <a:uFillTx/>
                <a:sym typeface="IBM Plex Sans Light"/>
              </a:rPr>
              <a:t>What happens with LLMs + RAG only?</a:t>
            </a:r>
          </a:p>
          <a:p>
            <a:endParaRPr lang="en-US" sz="4400" dirty="0"/>
          </a:p>
        </p:txBody>
      </p:sp>
      <p:sp>
        <p:nvSpPr>
          <p:cNvPr id="24" name="Footer Placeholder 3">
            <a:extLst>
              <a:ext uri="{FF2B5EF4-FFF2-40B4-BE49-F238E27FC236}">
                <a16:creationId xmlns:a16="http://schemas.microsoft.com/office/drawing/2014/main" id="{0D6EDEC1-F986-3520-8DC1-50032DD35E77}"/>
              </a:ext>
            </a:extLst>
          </p:cNvPr>
          <p:cNvSpPr>
            <a:spLocks noGrp="1"/>
          </p:cNvSpPr>
          <p:nvPr>
            <p:ph type="ftr" sz="quarter" idx="13"/>
          </p:nvPr>
        </p:nvSpPr>
        <p:spPr>
          <a:xfrm>
            <a:off x="568324" y="12804235"/>
            <a:ext cx="4956176" cy="381000"/>
          </a:xfrm>
        </p:spPr>
        <p:txBody>
          <a:bodyPr vert="horz" lIns="0" tIns="0" rIns="0" bIns="0" rtlCol="0" anchor="b">
            <a:normAutofit/>
          </a:bodyPr>
          <a:lstStyle/>
          <a:p>
            <a:pPr marL="0" marR="0" lvl="0" indent="0" algn="l" defTabSz="1829379"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IBM </a:t>
            </a:r>
            <a:r>
              <a:rPr kumimoji="0" lang="en-US" sz="1600" b="0" i="0" u="none" strike="noStrike" kern="1200" cap="none" spc="0" normalizeH="0" baseline="0" noProof="0" dirty="0" err="1">
                <a:ln>
                  <a:noFill/>
                </a:ln>
                <a:solidFill>
                  <a:srgbClr val="000000"/>
                </a:solidFill>
                <a:effectLst/>
                <a:uLnTx/>
                <a:uFillTx/>
                <a:latin typeface="IBM Plex Sans" panose="020B0503050203000203" pitchFamily="34" charset="0"/>
                <a:ea typeface="+mn-ea"/>
                <a:cs typeface="+mn-cs"/>
              </a:rPr>
              <a:t>Data&amp;AI</a:t>
            </a: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 / © 2024 IBM Corporation</a:t>
            </a:r>
          </a:p>
        </p:txBody>
      </p:sp>
      <p:pic>
        <p:nvPicPr>
          <p:cNvPr id="3" name="Picture 2">
            <a:extLst>
              <a:ext uri="{FF2B5EF4-FFF2-40B4-BE49-F238E27FC236}">
                <a16:creationId xmlns:a16="http://schemas.microsoft.com/office/drawing/2014/main" id="{41E91B80-FDA7-E11D-678A-F1A47D151D51}"/>
              </a:ext>
            </a:extLst>
          </p:cNvPr>
          <p:cNvPicPr>
            <a:picLocks noChangeAspect="1"/>
          </p:cNvPicPr>
          <p:nvPr/>
        </p:nvPicPr>
        <p:blipFill>
          <a:blip r:embed="rId3"/>
          <a:stretch>
            <a:fillRect/>
          </a:stretch>
        </p:blipFill>
        <p:spPr>
          <a:xfrm>
            <a:off x="8904287" y="6855996"/>
            <a:ext cx="4343400" cy="6438900"/>
          </a:xfrm>
          <a:prstGeom prst="rect">
            <a:avLst/>
          </a:prstGeom>
          <a:ln>
            <a:solidFill>
              <a:schemeClr val="bg1">
                <a:lumMod val="65000"/>
              </a:schemeClr>
            </a:solidFill>
          </a:ln>
        </p:spPr>
      </p:pic>
      <p:pic>
        <p:nvPicPr>
          <p:cNvPr id="2" name="Picture 1">
            <a:extLst>
              <a:ext uri="{FF2B5EF4-FFF2-40B4-BE49-F238E27FC236}">
                <a16:creationId xmlns:a16="http://schemas.microsoft.com/office/drawing/2014/main" id="{3E2A7429-EC23-37CA-8906-E0B2CBF338CD}"/>
              </a:ext>
            </a:extLst>
          </p:cNvPr>
          <p:cNvPicPr>
            <a:picLocks noChangeAspect="1"/>
          </p:cNvPicPr>
          <p:nvPr/>
        </p:nvPicPr>
        <p:blipFill>
          <a:blip r:embed="rId4"/>
          <a:stretch>
            <a:fillRect/>
          </a:stretch>
        </p:blipFill>
        <p:spPr>
          <a:xfrm>
            <a:off x="7216691" y="4731794"/>
            <a:ext cx="4343400" cy="6438900"/>
          </a:xfrm>
          <a:prstGeom prst="rect">
            <a:avLst/>
          </a:prstGeom>
          <a:ln>
            <a:solidFill>
              <a:schemeClr val="bg1">
                <a:lumMod val="65000"/>
              </a:schemeClr>
            </a:solidFill>
          </a:ln>
        </p:spPr>
      </p:pic>
      <p:sp>
        <p:nvSpPr>
          <p:cNvPr id="4" name="Title 1">
            <a:extLst>
              <a:ext uri="{FF2B5EF4-FFF2-40B4-BE49-F238E27FC236}">
                <a16:creationId xmlns:a16="http://schemas.microsoft.com/office/drawing/2014/main" id="{F9F31D39-C76C-B4E0-0068-FA54A4E05A3C}"/>
              </a:ext>
            </a:extLst>
          </p:cNvPr>
          <p:cNvSpPr txBox="1">
            <a:spLocks/>
          </p:cNvSpPr>
          <p:nvPr/>
        </p:nvSpPr>
        <p:spPr>
          <a:xfrm>
            <a:off x="875715" y="1731923"/>
            <a:ext cx="22345232" cy="2019116"/>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608975"/>
            <a:r>
              <a:rPr lang="en-US" sz="3600" kern="0" dirty="0">
                <a:solidFill>
                  <a:schemeClr val="tx1"/>
                </a:solidFill>
                <a:latin typeface="Arial" panose="020B0604020202020204"/>
              </a:rPr>
              <a:t>Loan Approval Policies are documented in a corporate document maintained by the Credit business team.</a:t>
            </a:r>
          </a:p>
        </p:txBody>
      </p:sp>
      <p:pic>
        <p:nvPicPr>
          <p:cNvPr id="26" name="Picture 25">
            <a:extLst>
              <a:ext uri="{FF2B5EF4-FFF2-40B4-BE49-F238E27FC236}">
                <a16:creationId xmlns:a16="http://schemas.microsoft.com/office/drawing/2014/main" id="{DB653D54-9FF4-2C7F-B287-40ADABF165CC}"/>
              </a:ext>
            </a:extLst>
          </p:cNvPr>
          <p:cNvPicPr>
            <a:picLocks noChangeAspect="1"/>
          </p:cNvPicPr>
          <p:nvPr/>
        </p:nvPicPr>
        <p:blipFill>
          <a:blip r:embed="rId5"/>
          <a:stretch>
            <a:fillRect/>
          </a:stretch>
        </p:blipFill>
        <p:spPr>
          <a:xfrm>
            <a:off x="668003" y="2745835"/>
            <a:ext cx="5670575" cy="10058400"/>
          </a:xfrm>
          <a:prstGeom prst="rect">
            <a:avLst/>
          </a:prstGeom>
        </p:spPr>
      </p:pic>
      <p:sp>
        <p:nvSpPr>
          <p:cNvPr id="28" name="TextBox 27">
            <a:extLst>
              <a:ext uri="{FF2B5EF4-FFF2-40B4-BE49-F238E27FC236}">
                <a16:creationId xmlns:a16="http://schemas.microsoft.com/office/drawing/2014/main" id="{734E3609-34CF-85CF-8291-853CE6C5D673}"/>
              </a:ext>
            </a:extLst>
          </p:cNvPr>
          <p:cNvSpPr txBox="1"/>
          <p:nvPr/>
        </p:nvSpPr>
        <p:spPr>
          <a:xfrm>
            <a:off x="902568" y="11698775"/>
            <a:ext cx="4680282" cy="47354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GB" sz="1600" b="1" dirty="0">
                <a:cs typeface="Arial" panose="020B0604020202020204" pitchFamily="34" charset="0"/>
              </a:rPr>
              <a:t>D</a:t>
            </a:r>
            <a:r>
              <a:rPr lang="en-FR" sz="1600" b="1" dirty="0">
                <a:cs typeface="Arial" panose="020B0604020202020204" pitchFamily="34" charset="0"/>
              </a:rPr>
              <a:t>o you approve a $50,000 loan over 18 months?</a:t>
            </a:r>
          </a:p>
        </p:txBody>
      </p:sp>
      <p:sp>
        <p:nvSpPr>
          <p:cNvPr id="29" name="Title 1">
            <a:extLst>
              <a:ext uri="{FF2B5EF4-FFF2-40B4-BE49-F238E27FC236}">
                <a16:creationId xmlns:a16="http://schemas.microsoft.com/office/drawing/2014/main" id="{2E4EFF68-9205-24C6-6819-0D2DFC125D7A}"/>
              </a:ext>
            </a:extLst>
          </p:cNvPr>
          <p:cNvSpPr txBox="1">
            <a:spLocks/>
          </p:cNvSpPr>
          <p:nvPr/>
        </p:nvSpPr>
        <p:spPr>
          <a:xfrm>
            <a:off x="8613553" y="2850549"/>
            <a:ext cx="3886034" cy="139086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608975"/>
            <a:r>
              <a:rPr lang="en-US" sz="3200" kern="0" dirty="0">
                <a:solidFill>
                  <a:schemeClr val="tx1"/>
                </a:solidFill>
                <a:latin typeface="Arial" panose="020B0604020202020204"/>
              </a:rPr>
              <a:t>LLM with RAG over the policy document and borrower info</a:t>
            </a:r>
          </a:p>
        </p:txBody>
      </p:sp>
      <p:pic>
        <p:nvPicPr>
          <p:cNvPr id="30" name="Picture 29">
            <a:extLst>
              <a:ext uri="{FF2B5EF4-FFF2-40B4-BE49-F238E27FC236}">
                <a16:creationId xmlns:a16="http://schemas.microsoft.com/office/drawing/2014/main" id="{7626DE69-210F-6088-4BD8-B676519E1CD8}"/>
              </a:ext>
            </a:extLst>
          </p:cNvPr>
          <p:cNvPicPr>
            <a:picLocks noChangeAspect="1"/>
          </p:cNvPicPr>
          <p:nvPr/>
        </p:nvPicPr>
        <p:blipFill>
          <a:blip r:embed="rId6"/>
          <a:stretch>
            <a:fillRect/>
          </a:stretch>
        </p:blipFill>
        <p:spPr>
          <a:xfrm>
            <a:off x="14290196" y="2745835"/>
            <a:ext cx="5660395" cy="10058400"/>
          </a:xfrm>
          <a:prstGeom prst="rect">
            <a:avLst/>
          </a:prstGeom>
        </p:spPr>
      </p:pic>
      <p:sp>
        <p:nvSpPr>
          <p:cNvPr id="31" name="Rectangular Callout 30">
            <a:extLst>
              <a:ext uri="{FF2B5EF4-FFF2-40B4-BE49-F238E27FC236}">
                <a16:creationId xmlns:a16="http://schemas.microsoft.com/office/drawing/2014/main" id="{1E8A279A-50FC-605A-3BA6-10212A963406}"/>
              </a:ext>
            </a:extLst>
          </p:cNvPr>
          <p:cNvSpPr/>
          <p:nvPr/>
        </p:nvSpPr>
        <p:spPr bwMode="auto">
          <a:xfrm>
            <a:off x="14579600" y="9169400"/>
            <a:ext cx="4978400" cy="990600"/>
          </a:xfrm>
          <a:prstGeom prst="wedgeRectCallout">
            <a:avLst>
              <a:gd name="adj1" fmla="val 69983"/>
              <a:gd name="adj2" fmla="val -68981"/>
            </a:avLst>
          </a:prstGeom>
          <a:noFill/>
          <a:ln w="3810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32" name="Title 1">
            <a:extLst>
              <a:ext uri="{FF2B5EF4-FFF2-40B4-BE49-F238E27FC236}">
                <a16:creationId xmlns:a16="http://schemas.microsoft.com/office/drawing/2014/main" id="{EBE37EEB-8146-81DD-45EB-3BDD8C9E2A89}"/>
              </a:ext>
            </a:extLst>
          </p:cNvPr>
          <p:cNvSpPr txBox="1">
            <a:spLocks/>
          </p:cNvSpPr>
          <p:nvPr/>
        </p:nvSpPr>
        <p:spPr>
          <a:xfrm>
            <a:off x="20748621" y="7951244"/>
            <a:ext cx="3552659" cy="2019116"/>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608975"/>
            <a:r>
              <a:rPr lang="en-US" kern="0" dirty="0">
                <a:solidFill>
                  <a:srgbClr val="FF0000"/>
                </a:solidFill>
                <a:latin typeface="Arial" panose="020B0604020202020204"/>
              </a:rPr>
              <a:t>Wrong</a:t>
            </a:r>
            <a:r>
              <a:rPr lang="en-US" kern="0" dirty="0">
                <a:solidFill>
                  <a:schemeClr val="tx1"/>
                </a:solidFill>
                <a:latin typeface="Arial" panose="020B0604020202020204"/>
              </a:rPr>
              <a:t>: the LLM didn’t figure out how to compute the borrower grade from DTI ratio and LTV.</a:t>
            </a:r>
          </a:p>
          <a:p>
            <a:pPr defTabSz="608975"/>
            <a:r>
              <a:rPr lang="en-US" kern="0" dirty="0">
                <a:solidFill>
                  <a:schemeClr val="tx1"/>
                </a:solidFill>
                <a:latin typeface="Arial" panose="020B0604020202020204"/>
              </a:rPr>
              <a:t>Response has been hallucinated.</a:t>
            </a:r>
          </a:p>
          <a:p>
            <a:pPr defTabSz="608975"/>
            <a:r>
              <a:rPr lang="en-US" kern="0" dirty="0">
                <a:solidFill>
                  <a:schemeClr val="tx1"/>
                </a:solidFill>
                <a:latin typeface="Arial" panose="020B0604020202020204"/>
              </a:rPr>
              <a:t>Loan request should have been denied.</a:t>
            </a:r>
          </a:p>
        </p:txBody>
      </p:sp>
      <p:sp>
        <p:nvSpPr>
          <p:cNvPr id="33" name="Right Arrow 32">
            <a:extLst>
              <a:ext uri="{FF2B5EF4-FFF2-40B4-BE49-F238E27FC236}">
                <a16:creationId xmlns:a16="http://schemas.microsoft.com/office/drawing/2014/main" id="{7A161AFD-67D3-32F9-A475-23DFD46698E4}"/>
              </a:ext>
            </a:extLst>
          </p:cNvPr>
          <p:cNvSpPr/>
          <p:nvPr/>
        </p:nvSpPr>
        <p:spPr bwMode="auto">
          <a:xfrm>
            <a:off x="7289787" y="3300793"/>
            <a:ext cx="863600" cy="490377"/>
          </a:xfrm>
          <a:prstGeom prst="rightArrow">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34" name="Right Arrow 33">
            <a:extLst>
              <a:ext uri="{FF2B5EF4-FFF2-40B4-BE49-F238E27FC236}">
                <a16:creationId xmlns:a16="http://schemas.microsoft.com/office/drawing/2014/main" id="{15376E5F-8C6D-10AD-8383-95D4C36BB5CF}"/>
              </a:ext>
            </a:extLst>
          </p:cNvPr>
          <p:cNvSpPr/>
          <p:nvPr/>
        </p:nvSpPr>
        <p:spPr bwMode="auto">
          <a:xfrm>
            <a:off x="12628566" y="3300793"/>
            <a:ext cx="863600" cy="490377"/>
          </a:xfrm>
          <a:prstGeom prst="rightArrow">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Tree>
    <p:extLst>
      <p:ext uri="{BB962C8B-B14F-4D97-AF65-F5344CB8AC3E}">
        <p14:creationId xmlns:p14="http://schemas.microsoft.com/office/powerpoint/2010/main" val="32426379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A5A9F35A-2AEF-7BE0-6A3C-11C31914F299}"/>
              </a:ext>
            </a:extLst>
          </p:cNvPr>
          <p:cNvPicPr>
            <a:picLocks noChangeAspect="1"/>
          </p:cNvPicPr>
          <p:nvPr/>
        </p:nvPicPr>
        <p:blipFill>
          <a:blip r:embed="rId3"/>
          <a:stretch>
            <a:fillRect/>
          </a:stretch>
        </p:blipFill>
        <p:spPr>
          <a:xfrm>
            <a:off x="14197501" y="2745835"/>
            <a:ext cx="5660395" cy="10058400"/>
          </a:xfrm>
          <a:prstGeom prst="rect">
            <a:avLst/>
          </a:prstGeom>
        </p:spPr>
      </p:pic>
      <p:sp>
        <p:nvSpPr>
          <p:cNvPr id="5" name="Text Placeholder 4">
            <a:extLst>
              <a:ext uri="{FF2B5EF4-FFF2-40B4-BE49-F238E27FC236}">
                <a16:creationId xmlns:a16="http://schemas.microsoft.com/office/drawing/2014/main" id="{E5E8838C-0393-9909-B103-829A1896956E}"/>
              </a:ext>
            </a:extLst>
          </p:cNvPr>
          <p:cNvSpPr>
            <a:spLocks noGrp="1"/>
          </p:cNvSpPr>
          <p:nvPr>
            <p:ph type="body" sz="quarter" idx="12"/>
          </p:nvPr>
        </p:nvSpPr>
        <p:spPr>
          <a:xfrm>
            <a:off x="467797" y="337067"/>
            <a:ext cx="23059180" cy="870353"/>
          </a:xfrm>
        </p:spPr>
        <p:txBody>
          <a:bodyPr/>
          <a:lstStyle/>
          <a:p>
            <a:r>
              <a:rPr lang="en-US" sz="6400" u="none" strike="noStrike" cap="none" spc="0" baseline="0" dirty="0">
                <a:uFillTx/>
                <a:sym typeface="IBM Plex Sans Light"/>
              </a:rPr>
              <a:t>Ground LLMs answers to corporate policies</a:t>
            </a:r>
          </a:p>
          <a:p>
            <a:endParaRPr lang="en-US" sz="4400" dirty="0"/>
          </a:p>
        </p:txBody>
      </p:sp>
      <p:sp>
        <p:nvSpPr>
          <p:cNvPr id="24" name="Footer Placeholder 3">
            <a:extLst>
              <a:ext uri="{FF2B5EF4-FFF2-40B4-BE49-F238E27FC236}">
                <a16:creationId xmlns:a16="http://schemas.microsoft.com/office/drawing/2014/main" id="{0D6EDEC1-F986-3520-8DC1-50032DD35E77}"/>
              </a:ext>
            </a:extLst>
          </p:cNvPr>
          <p:cNvSpPr>
            <a:spLocks noGrp="1"/>
          </p:cNvSpPr>
          <p:nvPr>
            <p:ph type="ftr" sz="quarter" idx="13"/>
          </p:nvPr>
        </p:nvSpPr>
        <p:spPr>
          <a:xfrm>
            <a:off x="568324" y="12804235"/>
            <a:ext cx="4956176" cy="381000"/>
          </a:xfrm>
        </p:spPr>
        <p:txBody>
          <a:bodyPr vert="horz" lIns="0" tIns="0" rIns="0" bIns="0" rtlCol="0" anchor="b">
            <a:normAutofit/>
          </a:bodyPr>
          <a:lstStyle/>
          <a:p>
            <a:pPr marL="0" marR="0" lvl="0" indent="0" algn="l" defTabSz="1829379"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IBM </a:t>
            </a:r>
            <a:r>
              <a:rPr kumimoji="0" lang="en-US" sz="1600" b="0" i="0" u="none" strike="noStrike" kern="1200" cap="none" spc="0" normalizeH="0" baseline="0" noProof="0" dirty="0" err="1">
                <a:ln>
                  <a:noFill/>
                </a:ln>
                <a:solidFill>
                  <a:srgbClr val="000000"/>
                </a:solidFill>
                <a:effectLst/>
                <a:uLnTx/>
                <a:uFillTx/>
                <a:latin typeface="IBM Plex Sans" panose="020B0503050203000203" pitchFamily="34" charset="0"/>
                <a:ea typeface="+mn-ea"/>
                <a:cs typeface="+mn-cs"/>
              </a:rPr>
              <a:t>Data&amp;AI</a:t>
            </a: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 / © 2024 IBM Corporation</a:t>
            </a:r>
          </a:p>
        </p:txBody>
      </p:sp>
      <p:sp>
        <p:nvSpPr>
          <p:cNvPr id="4" name="Title 1">
            <a:extLst>
              <a:ext uri="{FF2B5EF4-FFF2-40B4-BE49-F238E27FC236}">
                <a16:creationId xmlns:a16="http://schemas.microsoft.com/office/drawing/2014/main" id="{F9F31D39-C76C-B4E0-0068-FA54A4E05A3C}"/>
              </a:ext>
            </a:extLst>
          </p:cNvPr>
          <p:cNvSpPr txBox="1">
            <a:spLocks/>
          </p:cNvSpPr>
          <p:nvPr/>
        </p:nvSpPr>
        <p:spPr>
          <a:xfrm>
            <a:off x="875715" y="1731923"/>
            <a:ext cx="22345232" cy="2019116"/>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608975"/>
            <a:r>
              <a:rPr lang="en-US" sz="3600" kern="0" dirty="0">
                <a:solidFill>
                  <a:schemeClr val="tx1"/>
                </a:solidFill>
                <a:latin typeface="Arial" panose="020B0604020202020204"/>
              </a:rPr>
              <a:t>Solution: enhancing LLM with formal rule-based decisions</a:t>
            </a:r>
          </a:p>
        </p:txBody>
      </p:sp>
      <p:pic>
        <p:nvPicPr>
          <p:cNvPr id="26" name="Picture 25">
            <a:extLst>
              <a:ext uri="{FF2B5EF4-FFF2-40B4-BE49-F238E27FC236}">
                <a16:creationId xmlns:a16="http://schemas.microsoft.com/office/drawing/2014/main" id="{DB653D54-9FF4-2C7F-B287-40ADABF165CC}"/>
              </a:ext>
            </a:extLst>
          </p:cNvPr>
          <p:cNvPicPr>
            <a:picLocks noChangeAspect="1"/>
          </p:cNvPicPr>
          <p:nvPr/>
        </p:nvPicPr>
        <p:blipFill>
          <a:blip r:embed="rId4"/>
          <a:stretch>
            <a:fillRect/>
          </a:stretch>
        </p:blipFill>
        <p:spPr>
          <a:xfrm>
            <a:off x="668003" y="2745835"/>
            <a:ext cx="5670575" cy="10058400"/>
          </a:xfrm>
          <a:prstGeom prst="rect">
            <a:avLst/>
          </a:prstGeom>
        </p:spPr>
      </p:pic>
      <p:sp>
        <p:nvSpPr>
          <p:cNvPr id="28" name="TextBox 27">
            <a:extLst>
              <a:ext uri="{FF2B5EF4-FFF2-40B4-BE49-F238E27FC236}">
                <a16:creationId xmlns:a16="http://schemas.microsoft.com/office/drawing/2014/main" id="{734E3609-34CF-85CF-8291-853CE6C5D673}"/>
              </a:ext>
            </a:extLst>
          </p:cNvPr>
          <p:cNvSpPr txBox="1"/>
          <p:nvPr/>
        </p:nvSpPr>
        <p:spPr>
          <a:xfrm>
            <a:off x="902568" y="11698775"/>
            <a:ext cx="4680282" cy="47354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GB" sz="1600" b="1" dirty="0">
                <a:cs typeface="Arial" panose="020B0604020202020204" pitchFamily="34" charset="0"/>
              </a:rPr>
              <a:t>D</a:t>
            </a:r>
            <a:r>
              <a:rPr lang="en-FR" sz="1600" b="1" dirty="0">
                <a:cs typeface="Arial" panose="020B0604020202020204" pitchFamily="34" charset="0"/>
              </a:rPr>
              <a:t>o you approve a $50,000 loan over 18 months?</a:t>
            </a:r>
          </a:p>
        </p:txBody>
      </p:sp>
      <p:sp>
        <p:nvSpPr>
          <p:cNvPr id="29" name="Title 1">
            <a:extLst>
              <a:ext uri="{FF2B5EF4-FFF2-40B4-BE49-F238E27FC236}">
                <a16:creationId xmlns:a16="http://schemas.microsoft.com/office/drawing/2014/main" id="{2E4EFF68-9205-24C6-6819-0D2DFC125D7A}"/>
              </a:ext>
            </a:extLst>
          </p:cNvPr>
          <p:cNvSpPr txBox="1">
            <a:spLocks/>
          </p:cNvSpPr>
          <p:nvPr/>
        </p:nvSpPr>
        <p:spPr>
          <a:xfrm>
            <a:off x="8613553" y="2850549"/>
            <a:ext cx="3886034" cy="139086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608975"/>
            <a:r>
              <a:rPr lang="en-US" sz="3200" kern="0" dirty="0">
                <a:solidFill>
                  <a:schemeClr val="tx1"/>
                </a:solidFill>
                <a:latin typeface="Arial" panose="020B0604020202020204"/>
              </a:rPr>
              <a:t>LLM leveraging Decision Endpoints implementing the business policies as formal rules</a:t>
            </a:r>
          </a:p>
        </p:txBody>
      </p:sp>
      <p:sp>
        <p:nvSpPr>
          <p:cNvPr id="31" name="Rectangular Callout 30">
            <a:extLst>
              <a:ext uri="{FF2B5EF4-FFF2-40B4-BE49-F238E27FC236}">
                <a16:creationId xmlns:a16="http://schemas.microsoft.com/office/drawing/2014/main" id="{1E8A279A-50FC-605A-3BA6-10212A963406}"/>
              </a:ext>
            </a:extLst>
          </p:cNvPr>
          <p:cNvSpPr/>
          <p:nvPr/>
        </p:nvSpPr>
        <p:spPr bwMode="auto">
          <a:xfrm>
            <a:off x="14579600" y="9169400"/>
            <a:ext cx="4978400" cy="990600"/>
          </a:xfrm>
          <a:prstGeom prst="wedgeRectCallout">
            <a:avLst>
              <a:gd name="adj1" fmla="val 69983"/>
              <a:gd name="adj2" fmla="val -68981"/>
            </a:avLst>
          </a:prstGeom>
          <a:noFill/>
          <a:ln w="38100">
            <a:solidFill>
              <a:srgbClr val="24A148"/>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32" name="Title 1">
            <a:extLst>
              <a:ext uri="{FF2B5EF4-FFF2-40B4-BE49-F238E27FC236}">
                <a16:creationId xmlns:a16="http://schemas.microsoft.com/office/drawing/2014/main" id="{EBE37EEB-8146-81DD-45EB-3BDD8C9E2A89}"/>
              </a:ext>
            </a:extLst>
          </p:cNvPr>
          <p:cNvSpPr txBox="1">
            <a:spLocks/>
          </p:cNvSpPr>
          <p:nvPr/>
        </p:nvSpPr>
        <p:spPr>
          <a:xfrm>
            <a:off x="20748621" y="7951244"/>
            <a:ext cx="3552659" cy="2019116"/>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608975"/>
            <a:r>
              <a:rPr lang="en-US" kern="0" dirty="0">
                <a:solidFill>
                  <a:srgbClr val="24A148"/>
                </a:solidFill>
                <a:latin typeface="Arial" panose="020B0604020202020204"/>
              </a:rPr>
              <a:t>Right</a:t>
            </a:r>
            <a:r>
              <a:rPr lang="en-US" kern="0" dirty="0">
                <a:solidFill>
                  <a:schemeClr val="tx1"/>
                </a:solidFill>
                <a:latin typeface="Arial" panose="020B0604020202020204"/>
              </a:rPr>
              <a:t>: the response has been generated by the rule-based service which ensure compliance with corporate policies.</a:t>
            </a:r>
          </a:p>
        </p:txBody>
      </p:sp>
      <p:sp>
        <p:nvSpPr>
          <p:cNvPr id="33" name="Right Arrow 32">
            <a:extLst>
              <a:ext uri="{FF2B5EF4-FFF2-40B4-BE49-F238E27FC236}">
                <a16:creationId xmlns:a16="http://schemas.microsoft.com/office/drawing/2014/main" id="{7A161AFD-67D3-32F9-A475-23DFD46698E4}"/>
              </a:ext>
            </a:extLst>
          </p:cNvPr>
          <p:cNvSpPr/>
          <p:nvPr/>
        </p:nvSpPr>
        <p:spPr bwMode="auto">
          <a:xfrm>
            <a:off x="7289787" y="3300793"/>
            <a:ext cx="863600" cy="490377"/>
          </a:xfrm>
          <a:prstGeom prst="rightArrow">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pic>
        <p:nvPicPr>
          <p:cNvPr id="6" name="Picture 2" descr="How to Use LangChain and LLMs: An Overview of the Framework and Its  Applications">
            <a:extLst>
              <a:ext uri="{FF2B5EF4-FFF2-40B4-BE49-F238E27FC236}">
                <a16:creationId xmlns:a16="http://schemas.microsoft.com/office/drawing/2014/main" id="{5F0FE037-10FD-28B7-0B83-BE131B1571B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006468" y="6269959"/>
            <a:ext cx="1925226" cy="110570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536E62A2-445D-E126-4624-851C15FC2CF8}"/>
              </a:ext>
            </a:extLst>
          </p:cNvPr>
          <p:cNvGrpSpPr/>
          <p:nvPr/>
        </p:nvGrpSpPr>
        <p:grpSpPr>
          <a:xfrm>
            <a:off x="10556570" y="5542114"/>
            <a:ext cx="2519930" cy="2229728"/>
            <a:chOff x="8130135" y="4825151"/>
            <a:chExt cx="3542942" cy="2882746"/>
          </a:xfrm>
        </p:grpSpPr>
        <p:sp>
          <p:nvSpPr>
            <p:cNvPr id="8" name="Rectangle 7">
              <a:extLst>
                <a:ext uri="{FF2B5EF4-FFF2-40B4-BE49-F238E27FC236}">
                  <a16:creationId xmlns:a16="http://schemas.microsoft.com/office/drawing/2014/main" id="{2CF6A86E-A7C2-C1B4-7B6D-582F55D86892}"/>
                </a:ext>
              </a:extLst>
            </p:cNvPr>
            <p:cNvSpPr/>
            <p:nvPr/>
          </p:nvSpPr>
          <p:spPr bwMode="auto">
            <a:xfrm>
              <a:off x="8130135" y="4825151"/>
              <a:ext cx="3542942" cy="2882746"/>
            </a:xfrm>
            <a:prstGeom prst="rect">
              <a:avLst/>
            </a:pr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4286" tIns="34286" rIns="34286" bIns="34286" numCol="1" rtlCol="0" anchor="t" anchorCtr="0" compatLnSpc="1">
              <a:prstTxWarp prst="textNoShape">
                <a:avLst/>
              </a:prstTxWarp>
            </a:bodyPr>
            <a:lstStyle/>
            <a:p>
              <a:pPr defTabSz="342900" fontAlgn="base">
                <a:spcBef>
                  <a:spcPct val="0"/>
                </a:spcBef>
                <a:spcAft>
                  <a:spcPct val="0"/>
                </a:spcAft>
              </a:pPr>
              <a:endParaRPr lang="en-US" sz="525" dirty="0">
                <a:solidFill>
                  <a:schemeClr val="bg1"/>
                </a:solidFill>
              </a:endParaRPr>
            </a:p>
          </p:txBody>
        </p:sp>
        <p:grpSp>
          <p:nvGrpSpPr>
            <p:cNvPr id="9" name="Group 8">
              <a:extLst>
                <a:ext uri="{FF2B5EF4-FFF2-40B4-BE49-F238E27FC236}">
                  <a16:creationId xmlns:a16="http://schemas.microsoft.com/office/drawing/2014/main" id="{295A5C2E-5209-863A-0A07-5DFFB1DF7BCB}"/>
                </a:ext>
              </a:extLst>
            </p:cNvPr>
            <p:cNvGrpSpPr/>
            <p:nvPr/>
          </p:nvGrpSpPr>
          <p:grpSpPr>
            <a:xfrm>
              <a:off x="8386970" y="4953346"/>
              <a:ext cx="3029274" cy="2298830"/>
              <a:chOff x="8386970" y="4953346"/>
              <a:chExt cx="3029274" cy="2298830"/>
            </a:xfrm>
          </p:grpSpPr>
          <p:pic>
            <p:nvPicPr>
              <p:cNvPr id="10" name="Picture 40">
                <a:extLst>
                  <a:ext uri="{FF2B5EF4-FFF2-40B4-BE49-F238E27FC236}">
                    <a16:creationId xmlns:a16="http://schemas.microsoft.com/office/drawing/2014/main" id="{320EBD1C-0129-676E-AFFA-74A3E17DB050}"/>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9190275" y="5981230"/>
                <a:ext cx="1421745" cy="1270946"/>
              </a:xfrm>
              <a:prstGeom prst="rect">
                <a:avLst/>
              </a:prstGeom>
            </p:spPr>
          </p:pic>
          <p:sp>
            <p:nvSpPr>
              <p:cNvPr id="11" name="Title 1">
                <a:extLst>
                  <a:ext uri="{FF2B5EF4-FFF2-40B4-BE49-F238E27FC236}">
                    <a16:creationId xmlns:a16="http://schemas.microsoft.com/office/drawing/2014/main" id="{03A5353D-2408-0915-A2A7-CA6417BCD873}"/>
                  </a:ext>
                </a:extLst>
              </p:cNvPr>
              <p:cNvSpPr txBox="1">
                <a:spLocks/>
              </p:cNvSpPr>
              <p:nvPr/>
            </p:nvSpPr>
            <p:spPr>
              <a:xfrm>
                <a:off x="8386970" y="4953346"/>
                <a:ext cx="3029274" cy="10278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gn="ctr">
                  <a:lnSpc>
                    <a:spcPct val="100000"/>
                  </a:lnSpc>
                </a:pPr>
                <a:r>
                  <a:rPr lang="en-US" sz="2400" kern="0" dirty="0">
                    <a:solidFill>
                      <a:srgbClr val="0F62FE"/>
                    </a:solidFill>
                    <a:latin typeface="IBM Plex Sans Light" panose="020B0403050203000203" pitchFamily="34" charset="0"/>
                  </a:rPr>
                  <a:t>Decision Endpoint</a:t>
                </a:r>
              </a:p>
            </p:txBody>
          </p:sp>
        </p:grpSp>
      </p:grpSp>
      <p:grpSp>
        <p:nvGrpSpPr>
          <p:cNvPr id="12" name="Group 11">
            <a:extLst>
              <a:ext uri="{FF2B5EF4-FFF2-40B4-BE49-F238E27FC236}">
                <a16:creationId xmlns:a16="http://schemas.microsoft.com/office/drawing/2014/main" id="{B34B8BF3-B034-6435-44D0-925688AD8ECD}"/>
              </a:ext>
            </a:extLst>
          </p:cNvPr>
          <p:cNvGrpSpPr/>
          <p:nvPr/>
        </p:nvGrpSpPr>
        <p:grpSpPr>
          <a:xfrm>
            <a:off x="8079743" y="8230276"/>
            <a:ext cx="4950950" cy="4505835"/>
            <a:chOff x="12101911" y="1212312"/>
            <a:chExt cx="11722844" cy="11189776"/>
          </a:xfrm>
          <a:effectLst>
            <a:outerShdw blurRad="50800" dist="38100" dir="2700000" algn="tl" rotWithShape="0">
              <a:prstClr val="black">
                <a:alpha val="40000"/>
              </a:prstClr>
            </a:outerShdw>
          </a:effectLst>
        </p:grpSpPr>
        <p:pic>
          <p:nvPicPr>
            <p:cNvPr id="13" name="Picture Placeholder 17">
              <a:extLst>
                <a:ext uri="{FF2B5EF4-FFF2-40B4-BE49-F238E27FC236}">
                  <a16:creationId xmlns:a16="http://schemas.microsoft.com/office/drawing/2014/main" id="{0DC3CA1E-1EF4-D75C-B18A-31E7FA924978}"/>
                </a:ext>
              </a:extLst>
            </p:cNvPr>
            <p:cNvPicPr>
              <a:picLocks noChangeAspect="1"/>
            </p:cNvPicPr>
            <p:nvPr/>
          </p:nvPicPr>
          <p:blipFill>
            <a:blip r:embed="rId8"/>
            <a:srcRect/>
            <a:stretch/>
          </p:blipFill>
          <p:spPr>
            <a:xfrm>
              <a:off x="12101911" y="1212312"/>
              <a:ext cx="11722844" cy="11189776"/>
            </a:xfrm>
            <a:prstGeom prst="rect">
              <a:avLst/>
            </a:prstGeom>
            <a:effectLst>
              <a:outerShdw blurRad="206091" dist="38100" dir="2700000" algn="tl" rotWithShape="0">
                <a:prstClr val="black">
                  <a:alpha val="40000"/>
                </a:prstClr>
              </a:outerShdw>
            </a:effectLst>
          </p:spPr>
        </p:pic>
        <p:grpSp>
          <p:nvGrpSpPr>
            <p:cNvPr id="14" name="Group 13">
              <a:extLst>
                <a:ext uri="{FF2B5EF4-FFF2-40B4-BE49-F238E27FC236}">
                  <a16:creationId xmlns:a16="http://schemas.microsoft.com/office/drawing/2014/main" id="{599E26BA-9F8C-B73C-F3FF-08D6D58071D5}"/>
                </a:ext>
              </a:extLst>
            </p:cNvPr>
            <p:cNvGrpSpPr/>
            <p:nvPr/>
          </p:nvGrpSpPr>
          <p:grpSpPr>
            <a:xfrm>
              <a:off x="12417517" y="3246963"/>
              <a:ext cx="5703375" cy="8671157"/>
              <a:chOff x="12417517" y="3246963"/>
              <a:chExt cx="5703375" cy="8671157"/>
            </a:xfrm>
          </p:grpSpPr>
          <p:sp>
            <p:nvSpPr>
              <p:cNvPr id="15" name="Right Arrow 14">
                <a:extLst>
                  <a:ext uri="{FF2B5EF4-FFF2-40B4-BE49-F238E27FC236}">
                    <a16:creationId xmlns:a16="http://schemas.microsoft.com/office/drawing/2014/main" id="{DC492600-BDE0-B54E-D0B2-80B90B38C634}"/>
                  </a:ext>
                </a:extLst>
              </p:cNvPr>
              <p:cNvSpPr/>
              <p:nvPr/>
            </p:nvSpPr>
            <p:spPr bwMode="auto">
              <a:xfrm rot="16200000" flipH="1">
                <a:off x="13017014" y="6398441"/>
                <a:ext cx="1585065" cy="690880"/>
              </a:xfrm>
              <a:prstGeom prst="rightArrow">
                <a:avLst/>
              </a:prstGeom>
              <a:solidFill>
                <a:schemeClr val="accent2"/>
              </a:solidFill>
              <a:ln w="19050">
                <a:solidFill>
                  <a:srgbClr val="E5F6FF"/>
                </a:solidFill>
                <a:headEnd type="none" w="med" len="med"/>
                <a:tailEnd type="none" w="med" len="med"/>
              </a:ln>
              <a:effectLst>
                <a:outerShdw blurRad="122798"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6" name="Right Arrow 15">
                <a:extLst>
                  <a:ext uri="{FF2B5EF4-FFF2-40B4-BE49-F238E27FC236}">
                    <a16:creationId xmlns:a16="http://schemas.microsoft.com/office/drawing/2014/main" id="{E4571B6B-7585-600A-FC10-DB63026FD005}"/>
                  </a:ext>
                </a:extLst>
              </p:cNvPr>
              <p:cNvSpPr/>
              <p:nvPr/>
            </p:nvSpPr>
            <p:spPr bwMode="auto">
              <a:xfrm rot="16200000">
                <a:off x="16197180" y="8851173"/>
                <a:ext cx="1552350" cy="690880"/>
              </a:xfrm>
              <a:prstGeom prst="rightArrow">
                <a:avLst/>
              </a:prstGeom>
              <a:solidFill>
                <a:schemeClr val="accent2"/>
              </a:solidFill>
              <a:ln w="19050">
                <a:solidFill>
                  <a:srgbClr val="E5F6FF"/>
                </a:solidFill>
                <a:headEnd type="none" w="med" len="med"/>
                <a:tailEnd type="none" w="med" len="med"/>
              </a:ln>
              <a:effectLst>
                <a:outerShdw blurRad="122798"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pic>
            <p:nvPicPr>
              <p:cNvPr id="17" name="Picture 16">
                <a:extLst>
                  <a:ext uri="{FF2B5EF4-FFF2-40B4-BE49-F238E27FC236}">
                    <a16:creationId xmlns:a16="http://schemas.microsoft.com/office/drawing/2014/main" id="{0563D62B-0C6C-442B-1A2E-DCB9161D0A14}"/>
                  </a:ext>
                </a:extLst>
              </p:cNvPr>
              <p:cNvPicPr>
                <a:picLocks noChangeAspect="1"/>
              </p:cNvPicPr>
              <p:nvPr/>
            </p:nvPicPr>
            <p:blipFill>
              <a:blip r:embed="rId9"/>
              <a:srcRect/>
              <a:stretch/>
            </p:blipFill>
            <p:spPr>
              <a:xfrm>
                <a:off x="13092130" y="3246963"/>
                <a:ext cx="3881225" cy="2447328"/>
              </a:xfrm>
              <a:prstGeom prst="rect">
                <a:avLst/>
              </a:prstGeom>
              <a:effectLst>
                <a:outerShdw blurRad="144225" dist="38100" dir="2700000" algn="tl" rotWithShape="0">
                  <a:prstClr val="black">
                    <a:alpha val="40000"/>
                  </a:prstClr>
                </a:outerShdw>
              </a:effectLst>
            </p:spPr>
          </p:pic>
          <p:pic>
            <p:nvPicPr>
              <p:cNvPr id="18" name="Picture 17">
                <a:extLst>
                  <a:ext uri="{FF2B5EF4-FFF2-40B4-BE49-F238E27FC236}">
                    <a16:creationId xmlns:a16="http://schemas.microsoft.com/office/drawing/2014/main" id="{A0A31FEB-6B3A-BAB5-2E12-89FD09ED9900}"/>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12417517" y="10176269"/>
                <a:ext cx="5703375" cy="1741851"/>
              </a:xfrm>
              <a:prstGeom prst="rect">
                <a:avLst/>
              </a:prstGeom>
              <a:effectLst>
                <a:outerShdw blurRad="147712" dist="38100" dir="2700000" algn="tl" rotWithShape="0">
                  <a:prstClr val="black">
                    <a:alpha val="40000"/>
                  </a:prstClr>
                </a:outerShdw>
              </a:effectLst>
            </p:spPr>
          </p:pic>
        </p:grpSp>
      </p:grpSp>
      <p:sp>
        <p:nvSpPr>
          <p:cNvPr id="21" name="Up-down Arrow 20">
            <a:extLst>
              <a:ext uri="{FF2B5EF4-FFF2-40B4-BE49-F238E27FC236}">
                <a16:creationId xmlns:a16="http://schemas.microsoft.com/office/drawing/2014/main" id="{11111CD8-7A05-6335-C2B9-E9B5881B48AE}"/>
              </a:ext>
            </a:extLst>
          </p:cNvPr>
          <p:cNvSpPr/>
          <p:nvPr/>
        </p:nvSpPr>
        <p:spPr bwMode="auto">
          <a:xfrm>
            <a:off x="8970460" y="5352691"/>
            <a:ext cx="182673" cy="584200"/>
          </a:xfrm>
          <a:prstGeom prst="upDownArrow">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22" name="Up-down Arrow 21">
            <a:extLst>
              <a:ext uri="{FF2B5EF4-FFF2-40B4-BE49-F238E27FC236}">
                <a16:creationId xmlns:a16="http://schemas.microsoft.com/office/drawing/2014/main" id="{6B763A09-3047-21DA-D838-36101BA53C87}"/>
              </a:ext>
            </a:extLst>
          </p:cNvPr>
          <p:cNvSpPr/>
          <p:nvPr/>
        </p:nvSpPr>
        <p:spPr bwMode="auto">
          <a:xfrm rot="5400000">
            <a:off x="9910260" y="6368691"/>
            <a:ext cx="182673" cy="584200"/>
          </a:xfrm>
          <a:prstGeom prst="upDownArrow">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23" name="Right Arrow 22">
            <a:extLst>
              <a:ext uri="{FF2B5EF4-FFF2-40B4-BE49-F238E27FC236}">
                <a16:creationId xmlns:a16="http://schemas.microsoft.com/office/drawing/2014/main" id="{93996784-F812-1E2B-4C16-850E364C9C7A}"/>
              </a:ext>
            </a:extLst>
          </p:cNvPr>
          <p:cNvSpPr/>
          <p:nvPr/>
        </p:nvSpPr>
        <p:spPr bwMode="auto">
          <a:xfrm>
            <a:off x="12707299" y="3300793"/>
            <a:ext cx="863600" cy="490377"/>
          </a:xfrm>
          <a:prstGeom prst="rightArrow">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cxnSp>
        <p:nvCxnSpPr>
          <p:cNvPr id="35" name="Straight Connector 34">
            <a:extLst>
              <a:ext uri="{FF2B5EF4-FFF2-40B4-BE49-F238E27FC236}">
                <a16:creationId xmlns:a16="http://schemas.microsoft.com/office/drawing/2014/main" id="{3B03167A-ECAE-94CF-28E7-B102F734DBEF}"/>
              </a:ext>
            </a:extLst>
          </p:cNvPr>
          <p:cNvCxnSpPr/>
          <p:nvPr/>
        </p:nvCxnSpPr>
        <p:spPr bwMode="auto">
          <a:xfrm flipH="1">
            <a:off x="8079743" y="7771842"/>
            <a:ext cx="2542017" cy="458434"/>
          </a:xfrm>
          <a:prstGeom prst="line">
            <a:avLst/>
          </a:prstGeom>
          <a:ln w="12700">
            <a:solidFill>
              <a:schemeClr val="bg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BCA5D5B9-7E64-B54D-0A49-D807448C4B16}"/>
              </a:ext>
            </a:extLst>
          </p:cNvPr>
          <p:cNvCxnSpPr>
            <a:cxnSpLocks/>
          </p:cNvCxnSpPr>
          <p:nvPr/>
        </p:nvCxnSpPr>
        <p:spPr bwMode="auto">
          <a:xfrm>
            <a:off x="13025700" y="7740715"/>
            <a:ext cx="0" cy="524214"/>
          </a:xfrm>
          <a:prstGeom prst="line">
            <a:avLst/>
          </a:prstGeom>
          <a:ln w="12700">
            <a:solidFill>
              <a:schemeClr val="bg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9" name="Title 1">
            <a:extLst>
              <a:ext uri="{FF2B5EF4-FFF2-40B4-BE49-F238E27FC236}">
                <a16:creationId xmlns:a16="http://schemas.microsoft.com/office/drawing/2014/main" id="{DFCDA272-320F-CBD5-4ABE-B3E8CF5E6645}"/>
              </a:ext>
            </a:extLst>
          </p:cNvPr>
          <p:cNvSpPr txBox="1">
            <a:spLocks/>
          </p:cNvSpPr>
          <p:nvPr/>
        </p:nvSpPr>
        <p:spPr>
          <a:xfrm>
            <a:off x="8141077" y="13020566"/>
            <a:ext cx="5582222" cy="49037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608975"/>
            <a:r>
              <a:rPr lang="en-US" kern="0" dirty="0">
                <a:solidFill>
                  <a:schemeClr val="tx1"/>
                </a:solidFill>
                <a:latin typeface="Arial" panose="020B0604020202020204"/>
              </a:rPr>
              <a:t>IBM Automation Decision Services</a:t>
            </a:r>
          </a:p>
        </p:txBody>
      </p:sp>
      <p:sp>
        <p:nvSpPr>
          <p:cNvPr id="2" name="Title 1">
            <a:extLst>
              <a:ext uri="{FF2B5EF4-FFF2-40B4-BE49-F238E27FC236}">
                <a16:creationId xmlns:a16="http://schemas.microsoft.com/office/drawing/2014/main" id="{EBB88E79-84EC-A823-22A5-1E9FF12EE7AA}"/>
              </a:ext>
            </a:extLst>
          </p:cNvPr>
          <p:cNvSpPr txBox="1">
            <a:spLocks/>
          </p:cNvSpPr>
          <p:nvPr/>
        </p:nvSpPr>
        <p:spPr>
          <a:xfrm>
            <a:off x="9409343" y="6174359"/>
            <a:ext cx="1150444" cy="47257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608975"/>
            <a:r>
              <a:rPr lang="en-US" sz="1800" kern="0" dirty="0">
                <a:solidFill>
                  <a:schemeClr val="tx1"/>
                </a:solidFill>
                <a:latin typeface="Arial" panose="020B0604020202020204"/>
              </a:rPr>
              <a:t>Tools</a:t>
            </a:r>
          </a:p>
        </p:txBody>
      </p:sp>
    </p:spTree>
    <p:extLst>
      <p:ext uri="{BB962C8B-B14F-4D97-AF65-F5344CB8AC3E}">
        <p14:creationId xmlns:p14="http://schemas.microsoft.com/office/powerpoint/2010/main" val="46078110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46E75DC5-5D67-4DEA-E21F-01D8DB83D867}"/>
              </a:ext>
            </a:extLst>
          </p:cNvPr>
          <p:cNvSpPr>
            <a:spLocks noGrp="1"/>
          </p:cNvSpPr>
          <p:nvPr>
            <p:ph type="body" sz="quarter" idx="12"/>
          </p:nvPr>
        </p:nvSpPr>
        <p:spPr>
          <a:xfrm>
            <a:off x="744244" y="3186592"/>
            <a:ext cx="10292351" cy="6084998"/>
          </a:xfrm>
        </p:spPr>
        <p:txBody>
          <a:bodyPr/>
          <a:lstStyle/>
          <a:p>
            <a:r>
              <a:rPr lang="en-US" sz="6400" u="none" strike="noStrike" cap="none" spc="0" baseline="0" dirty="0">
                <a:uFillTx/>
                <a:sym typeface="IBM Plex Sans Light"/>
              </a:rPr>
              <a:t>For example, given the following corporate policies:</a:t>
            </a:r>
            <a:endParaRPr lang="en-US" sz="4400" dirty="0"/>
          </a:p>
        </p:txBody>
      </p:sp>
      <p:pic>
        <p:nvPicPr>
          <p:cNvPr id="2" name="Picture 1">
            <a:extLst>
              <a:ext uri="{FF2B5EF4-FFF2-40B4-BE49-F238E27FC236}">
                <a16:creationId xmlns:a16="http://schemas.microsoft.com/office/drawing/2014/main" id="{8460D837-BD8F-BCD0-4019-3B78CFFCE55B}"/>
              </a:ext>
            </a:extLst>
          </p:cNvPr>
          <p:cNvPicPr>
            <a:picLocks noChangeAspect="1"/>
          </p:cNvPicPr>
          <p:nvPr/>
        </p:nvPicPr>
        <p:blipFill>
          <a:blip r:embed="rId3"/>
          <a:stretch>
            <a:fillRect/>
          </a:stretch>
        </p:blipFill>
        <p:spPr>
          <a:xfrm>
            <a:off x="12618887" y="0"/>
            <a:ext cx="11823440" cy="13600100"/>
          </a:xfrm>
          <a:prstGeom prst="rect">
            <a:avLst/>
          </a:prstGeom>
        </p:spPr>
      </p:pic>
      <p:sp>
        <p:nvSpPr>
          <p:cNvPr id="4" name="Footer Placeholder 3">
            <a:extLst>
              <a:ext uri="{FF2B5EF4-FFF2-40B4-BE49-F238E27FC236}">
                <a16:creationId xmlns:a16="http://schemas.microsoft.com/office/drawing/2014/main" id="{14FB1E8C-48A1-EB66-C920-61D56E5BA85D}"/>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spTree>
    <p:extLst>
      <p:ext uri="{BB962C8B-B14F-4D97-AF65-F5344CB8AC3E}">
        <p14:creationId xmlns:p14="http://schemas.microsoft.com/office/powerpoint/2010/main" val="326440955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46E75DC5-5D67-4DEA-E21F-01D8DB83D867}"/>
              </a:ext>
            </a:extLst>
          </p:cNvPr>
          <p:cNvSpPr>
            <a:spLocks noGrp="1"/>
          </p:cNvSpPr>
          <p:nvPr>
            <p:ph type="body" sz="quarter" idx="12"/>
          </p:nvPr>
        </p:nvSpPr>
        <p:spPr>
          <a:xfrm>
            <a:off x="744244" y="3186592"/>
            <a:ext cx="10292351" cy="6084998"/>
          </a:xfrm>
        </p:spPr>
        <p:txBody>
          <a:bodyPr/>
          <a:lstStyle/>
          <a:p>
            <a:r>
              <a:rPr lang="en-US" sz="6400" u="none" strike="noStrike" cap="none" spc="0" baseline="0" dirty="0">
                <a:uFillTx/>
                <a:sym typeface="IBM Plex Sans Light"/>
              </a:rPr>
              <a:t>For example, given the following corporate policies:</a:t>
            </a:r>
            <a:endParaRPr lang="en-US" sz="4400" dirty="0"/>
          </a:p>
        </p:txBody>
      </p:sp>
      <p:pic>
        <p:nvPicPr>
          <p:cNvPr id="2" name="Picture 1">
            <a:extLst>
              <a:ext uri="{FF2B5EF4-FFF2-40B4-BE49-F238E27FC236}">
                <a16:creationId xmlns:a16="http://schemas.microsoft.com/office/drawing/2014/main" id="{8460D837-BD8F-BCD0-4019-3B78CFFCE55B}"/>
              </a:ext>
            </a:extLst>
          </p:cNvPr>
          <p:cNvPicPr>
            <a:picLocks noChangeAspect="1"/>
          </p:cNvPicPr>
          <p:nvPr/>
        </p:nvPicPr>
        <p:blipFill>
          <a:blip r:embed="rId3"/>
          <a:stretch>
            <a:fillRect/>
          </a:stretch>
        </p:blipFill>
        <p:spPr>
          <a:xfrm>
            <a:off x="12618887" y="0"/>
            <a:ext cx="11823440" cy="13600100"/>
          </a:xfrm>
          <a:prstGeom prst="rect">
            <a:avLst/>
          </a:prstGeom>
        </p:spPr>
      </p:pic>
      <p:sp>
        <p:nvSpPr>
          <p:cNvPr id="3" name="Text Placeholder 4">
            <a:extLst>
              <a:ext uri="{FF2B5EF4-FFF2-40B4-BE49-F238E27FC236}">
                <a16:creationId xmlns:a16="http://schemas.microsoft.com/office/drawing/2014/main" id="{4433127B-6675-8F63-4273-E13E940031DD}"/>
              </a:ext>
            </a:extLst>
          </p:cNvPr>
          <p:cNvSpPr txBox="1">
            <a:spLocks/>
          </p:cNvSpPr>
          <p:nvPr/>
        </p:nvSpPr>
        <p:spPr>
          <a:xfrm>
            <a:off x="744244" y="6800050"/>
            <a:ext cx="10037171" cy="31256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
                <a:schemeClr val="tx1"/>
              </a:buClr>
              <a:buSzTx/>
              <a:buFont typeface="Arial" panose="020B0604020202020204" pitchFamily="34" charset="0"/>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0"/>
              </a:spcBef>
              <a:spcAft>
                <a:spcPts val="0"/>
              </a:spcAft>
              <a:buClrTx/>
              <a:buSzPct val="100000"/>
              <a:buFont typeface="Arial" panose="020B0604020202020204" pitchFamily="34" charset="0"/>
              <a:buNone/>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6400" kern="0" dirty="0"/>
              <a:t>How many time-off days John Doe, hired on November 1</a:t>
            </a:r>
            <a:r>
              <a:rPr lang="en-US" sz="6400" kern="0" baseline="30000" dirty="0"/>
              <a:t>st</a:t>
            </a:r>
            <a:r>
              <a:rPr lang="en-US" sz="6400" kern="0" dirty="0"/>
              <a:t> 1999, would be eligible to?</a:t>
            </a:r>
            <a:endParaRPr lang="en-US" sz="4400" kern="0" dirty="0"/>
          </a:p>
        </p:txBody>
      </p:sp>
      <p:sp>
        <p:nvSpPr>
          <p:cNvPr id="4" name="Footer Placeholder 3">
            <a:extLst>
              <a:ext uri="{FF2B5EF4-FFF2-40B4-BE49-F238E27FC236}">
                <a16:creationId xmlns:a16="http://schemas.microsoft.com/office/drawing/2014/main" id="{9744BB02-9334-B55F-D60C-EB0AFACAC804}"/>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spTree>
    <p:extLst>
      <p:ext uri="{BB962C8B-B14F-4D97-AF65-F5344CB8AC3E}">
        <p14:creationId xmlns:p14="http://schemas.microsoft.com/office/powerpoint/2010/main" val="284461779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46E75DC5-5D67-4DEA-E21F-01D8DB83D867}"/>
              </a:ext>
            </a:extLst>
          </p:cNvPr>
          <p:cNvSpPr>
            <a:spLocks noGrp="1"/>
          </p:cNvSpPr>
          <p:nvPr>
            <p:ph type="body" sz="quarter" idx="12"/>
          </p:nvPr>
        </p:nvSpPr>
        <p:spPr>
          <a:xfrm>
            <a:off x="467797" y="337067"/>
            <a:ext cx="16377483" cy="3107882"/>
          </a:xfrm>
        </p:spPr>
        <p:txBody>
          <a:bodyPr/>
          <a:lstStyle/>
          <a:p>
            <a:r>
              <a:rPr lang="en-US" sz="6400" u="none" strike="noStrike" cap="none" spc="0" baseline="0" dirty="0">
                <a:uFillTx/>
                <a:sym typeface="IBM Plex Sans Light"/>
              </a:rPr>
              <a:t>Let’s enrich a Large Language Model with this policy document……</a:t>
            </a:r>
            <a:endParaRPr lang="en-US" sz="4400" dirty="0"/>
          </a:p>
        </p:txBody>
      </p:sp>
      <p:sp>
        <p:nvSpPr>
          <p:cNvPr id="2" name="Teardrop 1">
            <a:extLst>
              <a:ext uri="{FF2B5EF4-FFF2-40B4-BE49-F238E27FC236}">
                <a16:creationId xmlns:a16="http://schemas.microsoft.com/office/drawing/2014/main" id="{B41F07BB-955A-6468-7A16-2520C631B4E8}"/>
              </a:ext>
            </a:extLst>
          </p:cNvPr>
          <p:cNvSpPr/>
          <p:nvPr/>
        </p:nvSpPr>
        <p:spPr bwMode="auto">
          <a:xfrm flipV="1">
            <a:off x="5358808" y="3444949"/>
            <a:ext cx="5188689" cy="4253023"/>
          </a:xfrm>
          <a:prstGeom prst="teardrop">
            <a:avLst>
              <a:gd name="adj" fmla="val 94262"/>
            </a:avLst>
          </a:prstGeom>
          <a:noFill/>
          <a:ln w="571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3" name="Text Placeholder 4">
            <a:extLst>
              <a:ext uri="{FF2B5EF4-FFF2-40B4-BE49-F238E27FC236}">
                <a16:creationId xmlns:a16="http://schemas.microsoft.com/office/drawing/2014/main" id="{7AFD88F5-D42C-3241-10B1-4427B266B554}"/>
              </a:ext>
            </a:extLst>
          </p:cNvPr>
          <p:cNvSpPr txBox="1">
            <a:spLocks/>
          </p:cNvSpPr>
          <p:nvPr/>
        </p:nvSpPr>
        <p:spPr>
          <a:xfrm>
            <a:off x="5966617" y="4169533"/>
            <a:ext cx="3973069" cy="18473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
                <a:schemeClr val="tx1"/>
              </a:buClr>
              <a:buSzTx/>
              <a:buFont typeface="Arial" panose="020B0604020202020204" pitchFamily="34" charset="0"/>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0"/>
              </a:spcBef>
              <a:spcAft>
                <a:spcPts val="0"/>
              </a:spcAft>
              <a:buClrTx/>
              <a:buSzPct val="100000"/>
              <a:buFont typeface="Arial" panose="020B0604020202020204" pitchFamily="34" charset="0"/>
              <a:buNone/>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r>
              <a:rPr lang="en-US" sz="4400" b="1" kern="0" dirty="0"/>
              <a:t>LLM</a:t>
            </a:r>
            <a:r>
              <a:rPr lang="en-US" sz="4400" kern="0" dirty="0"/>
              <a:t> </a:t>
            </a:r>
          </a:p>
          <a:p>
            <a:pPr algn="ctr"/>
            <a:r>
              <a:rPr lang="en-US" sz="4400" kern="0" dirty="0"/>
              <a:t>(Mistral, Llama, Granite…)</a:t>
            </a:r>
            <a:endParaRPr lang="en-US" kern="0" dirty="0"/>
          </a:p>
        </p:txBody>
      </p:sp>
      <p:pic>
        <p:nvPicPr>
          <p:cNvPr id="4" name="Picture 3">
            <a:extLst>
              <a:ext uri="{FF2B5EF4-FFF2-40B4-BE49-F238E27FC236}">
                <a16:creationId xmlns:a16="http://schemas.microsoft.com/office/drawing/2014/main" id="{93083756-8874-2B77-ADC4-5B89393EC706}"/>
              </a:ext>
            </a:extLst>
          </p:cNvPr>
          <p:cNvPicPr>
            <a:picLocks noChangeAspect="1"/>
          </p:cNvPicPr>
          <p:nvPr/>
        </p:nvPicPr>
        <p:blipFill>
          <a:blip r:embed="rId3"/>
          <a:stretch>
            <a:fillRect/>
          </a:stretch>
        </p:blipFill>
        <p:spPr>
          <a:xfrm>
            <a:off x="8144538" y="9389243"/>
            <a:ext cx="3678867" cy="4231676"/>
          </a:xfrm>
          <a:prstGeom prst="rect">
            <a:avLst/>
          </a:prstGeom>
        </p:spPr>
      </p:pic>
      <p:sp>
        <p:nvSpPr>
          <p:cNvPr id="5" name="Down Arrow 4">
            <a:extLst>
              <a:ext uri="{FF2B5EF4-FFF2-40B4-BE49-F238E27FC236}">
                <a16:creationId xmlns:a16="http://schemas.microsoft.com/office/drawing/2014/main" id="{1130AB2B-909F-5F2C-E86E-A5FD717EB980}"/>
              </a:ext>
            </a:extLst>
          </p:cNvPr>
          <p:cNvSpPr/>
          <p:nvPr/>
        </p:nvSpPr>
        <p:spPr bwMode="auto">
          <a:xfrm rot="9141732">
            <a:off x="8953458" y="7888633"/>
            <a:ext cx="423609" cy="1299745"/>
          </a:xfrm>
          <a:prstGeom prst="downArrow">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6" name="Text Placeholder 4">
            <a:extLst>
              <a:ext uri="{FF2B5EF4-FFF2-40B4-BE49-F238E27FC236}">
                <a16:creationId xmlns:a16="http://schemas.microsoft.com/office/drawing/2014/main" id="{4FEC84F3-7908-5E93-C259-BFA80061444C}"/>
              </a:ext>
            </a:extLst>
          </p:cNvPr>
          <p:cNvSpPr txBox="1">
            <a:spLocks/>
          </p:cNvSpPr>
          <p:nvPr/>
        </p:nvSpPr>
        <p:spPr>
          <a:xfrm>
            <a:off x="5571461" y="7864532"/>
            <a:ext cx="2573077" cy="5582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
                <a:schemeClr val="tx1"/>
              </a:buClr>
              <a:buSzTx/>
              <a:buFont typeface="Arial" panose="020B0604020202020204" pitchFamily="34" charset="0"/>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0"/>
              </a:spcBef>
              <a:spcAft>
                <a:spcPts val="0"/>
              </a:spcAft>
              <a:buClrTx/>
              <a:buSzPct val="100000"/>
              <a:buFont typeface="Arial" panose="020B0604020202020204" pitchFamily="34" charset="0"/>
              <a:buNone/>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3200" b="1" kern="0" dirty="0"/>
              <a:t>RAG </a:t>
            </a:r>
          </a:p>
          <a:p>
            <a:r>
              <a:rPr lang="en-US" sz="3200" kern="0" dirty="0"/>
              <a:t>(Retrieval-Augmented Generation)</a:t>
            </a:r>
            <a:endParaRPr lang="en-US" sz="1800" kern="0" dirty="0"/>
          </a:p>
        </p:txBody>
      </p:sp>
      <p:sp>
        <p:nvSpPr>
          <p:cNvPr id="29" name="Footer Placeholder 3">
            <a:extLst>
              <a:ext uri="{FF2B5EF4-FFF2-40B4-BE49-F238E27FC236}">
                <a16:creationId xmlns:a16="http://schemas.microsoft.com/office/drawing/2014/main" id="{C00828F6-EE93-7DD2-D21B-B0D5F403A817}"/>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spTree>
    <p:extLst>
      <p:ext uri="{BB962C8B-B14F-4D97-AF65-F5344CB8AC3E}">
        <p14:creationId xmlns:p14="http://schemas.microsoft.com/office/powerpoint/2010/main" val="312071061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46E75DC5-5D67-4DEA-E21F-01D8DB83D867}"/>
              </a:ext>
            </a:extLst>
          </p:cNvPr>
          <p:cNvSpPr>
            <a:spLocks noGrp="1"/>
          </p:cNvSpPr>
          <p:nvPr>
            <p:ph type="body" sz="quarter" idx="12"/>
          </p:nvPr>
        </p:nvSpPr>
        <p:spPr>
          <a:xfrm>
            <a:off x="467797" y="337067"/>
            <a:ext cx="16377483" cy="3107882"/>
          </a:xfrm>
        </p:spPr>
        <p:txBody>
          <a:bodyPr/>
          <a:lstStyle/>
          <a:p>
            <a:r>
              <a:rPr lang="en-US" sz="6400" u="none" strike="noStrike" cap="none" spc="0" baseline="0" dirty="0">
                <a:uFillTx/>
                <a:sym typeface="IBM Plex Sans Light"/>
              </a:rPr>
              <a:t>Let’s enrich a Large Language Model with this policy document…… and ask the question…</a:t>
            </a:r>
          </a:p>
          <a:p>
            <a:endParaRPr lang="en-US" sz="4400" dirty="0"/>
          </a:p>
        </p:txBody>
      </p:sp>
      <p:sp>
        <p:nvSpPr>
          <p:cNvPr id="2" name="Teardrop 1">
            <a:extLst>
              <a:ext uri="{FF2B5EF4-FFF2-40B4-BE49-F238E27FC236}">
                <a16:creationId xmlns:a16="http://schemas.microsoft.com/office/drawing/2014/main" id="{B41F07BB-955A-6468-7A16-2520C631B4E8}"/>
              </a:ext>
            </a:extLst>
          </p:cNvPr>
          <p:cNvSpPr/>
          <p:nvPr/>
        </p:nvSpPr>
        <p:spPr bwMode="auto">
          <a:xfrm flipV="1">
            <a:off x="5358808" y="3444949"/>
            <a:ext cx="5188689" cy="4253023"/>
          </a:xfrm>
          <a:prstGeom prst="teardrop">
            <a:avLst>
              <a:gd name="adj" fmla="val 94262"/>
            </a:avLst>
          </a:prstGeom>
          <a:noFill/>
          <a:ln w="571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3" name="Text Placeholder 4">
            <a:extLst>
              <a:ext uri="{FF2B5EF4-FFF2-40B4-BE49-F238E27FC236}">
                <a16:creationId xmlns:a16="http://schemas.microsoft.com/office/drawing/2014/main" id="{7AFD88F5-D42C-3241-10B1-4427B266B554}"/>
              </a:ext>
            </a:extLst>
          </p:cNvPr>
          <p:cNvSpPr txBox="1">
            <a:spLocks/>
          </p:cNvSpPr>
          <p:nvPr/>
        </p:nvSpPr>
        <p:spPr>
          <a:xfrm>
            <a:off x="5966617" y="4169533"/>
            <a:ext cx="3973069" cy="18473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
                <a:schemeClr val="tx1"/>
              </a:buClr>
              <a:buSzTx/>
              <a:buFont typeface="Arial" panose="020B0604020202020204" pitchFamily="34" charset="0"/>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0"/>
              </a:spcBef>
              <a:spcAft>
                <a:spcPts val="0"/>
              </a:spcAft>
              <a:buClrTx/>
              <a:buSzPct val="100000"/>
              <a:buFont typeface="Arial" panose="020B0604020202020204" pitchFamily="34" charset="0"/>
              <a:buNone/>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r>
              <a:rPr lang="en-US" sz="4400" b="1" kern="0" dirty="0"/>
              <a:t>LLM</a:t>
            </a:r>
            <a:r>
              <a:rPr lang="en-US" sz="4400" kern="0" dirty="0"/>
              <a:t> </a:t>
            </a:r>
          </a:p>
          <a:p>
            <a:pPr algn="ctr"/>
            <a:r>
              <a:rPr lang="en-US" sz="4400" kern="0" dirty="0"/>
              <a:t>(Mistral, Llama, Granite…)</a:t>
            </a:r>
            <a:endParaRPr lang="en-US" kern="0" dirty="0"/>
          </a:p>
        </p:txBody>
      </p:sp>
      <p:pic>
        <p:nvPicPr>
          <p:cNvPr id="4" name="Picture 3">
            <a:extLst>
              <a:ext uri="{FF2B5EF4-FFF2-40B4-BE49-F238E27FC236}">
                <a16:creationId xmlns:a16="http://schemas.microsoft.com/office/drawing/2014/main" id="{93083756-8874-2B77-ADC4-5B89393EC706}"/>
              </a:ext>
            </a:extLst>
          </p:cNvPr>
          <p:cNvPicPr>
            <a:picLocks noChangeAspect="1"/>
          </p:cNvPicPr>
          <p:nvPr/>
        </p:nvPicPr>
        <p:blipFill>
          <a:blip r:embed="rId3"/>
          <a:stretch>
            <a:fillRect/>
          </a:stretch>
        </p:blipFill>
        <p:spPr>
          <a:xfrm>
            <a:off x="8144538" y="9389243"/>
            <a:ext cx="3678867" cy="4231676"/>
          </a:xfrm>
          <a:prstGeom prst="rect">
            <a:avLst/>
          </a:prstGeom>
        </p:spPr>
      </p:pic>
      <p:sp>
        <p:nvSpPr>
          <p:cNvPr id="5" name="Down Arrow 4">
            <a:extLst>
              <a:ext uri="{FF2B5EF4-FFF2-40B4-BE49-F238E27FC236}">
                <a16:creationId xmlns:a16="http://schemas.microsoft.com/office/drawing/2014/main" id="{1130AB2B-909F-5F2C-E86E-A5FD717EB980}"/>
              </a:ext>
            </a:extLst>
          </p:cNvPr>
          <p:cNvSpPr/>
          <p:nvPr/>
        </p:nvSpPr>
        <p:spPr bwMode="auto">
          <a:xfrm rot="9141732">
            <a:off x="8953458" y="7888633"/>
            <a:ext cx="423609" cy="1299745"/>
          </a:xfrm>
          <a:prstGeom prst="downArrow">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6" name="Text Placeholder 4">
            <a:extLst>
              <a:ext uri="{FF2B5EF4-FFF2-40B4-BE49-F238E27FC236}">
                <a16:creationId xmlns:a16="http://schemas.microsoft.com/office/drawing/2014/main" id="{4FEC84F3-7908-5E93-C259-BFA80061444C}"/>
              </a:ext>
            </a:extLst>
          </p:cNvPr>
          <p:cNvSpPr txBox="1">
            <a:spLocks/>
          </p:cNvSpPr>
          <p:nvPr/>
        </p:nvSpPr>
        <p:spPr>
          <a:xfrm>
            <a:off x="5571461" y="7864532"/>
            <a:ext cx="2573077" cy="5582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
                <a:schemeClr val="tx1"/>
              </a:buClr>
              <a:buSzTx/>
              <a:buFont typeface="Arial" panose="020B0604020202020204" pitchFamily="34" charset="0"/>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0"/>
              </a:spcBef>
              <a:spcAft>
                <a:spcPts val="0"/>
              </a:spcAft>
              <a:buClrTx/>
              <a:buSzPct val="100000"/>
              <a:buFont typeface="Arial" panose="020B0604020202020204" pitchFamily="34" charset="0"/>
              <a:buNone/>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3200" b="1" kern="0" dirty="0"/>
              <a:t>RAG </a:t>
            </a:r>
          </a:p>
          <a:p>
            <a:r>
              <a:rPr lang="en-US" sz="3200" kern="0" dirty="0"/>
              <a:t>(Retrieval-Augmented Generation)</a:t>
            </a:r>
            <a:endParaRPr lang="en-US" sz="1800" kern="0" dirty="0"/>
          </a:p>
        </p:txBody>
      </p:sp>
      <p:sp>
        <p:nvSpPr>
          <p:cNvPr id="19" name="Down Arrow 18">
            <a:extLst>
              <a:ext uri="{FF2B5EF4-FFF2-40B4-BE49-F238E27FC236}">
                <a16:creationId xmlns:a16="http://schemas.microsoft.com/office/drawing/2014/main" id="{0200D093-E8E0-911D-60CC-61304F2FA747}"/>
              </a:ext>
            </a:extLst>
          </p:cNvPr>
          <p:cNvSpPr/>
          <p:nvPr/>
        </p:nvSpPr>
        <p:spPr bwMode="auto">
          <a:xfrm rot="5400000">
            <a:off x="12201701" y="4662427"/>
            <a:ext cx="374717" cy="2414881"/>
          </a:xfrm>
          <a:prstGeom prst="downArrow">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pic>
        <p:nvPicPr>
          <p:cNvPr id="20" name="Picture 19">
            <a:extLst>
              <a:ext uri="{FF2B5EF4-FFF2-40B4-BE49-F238E27FC236}">
                <a16:creationId xmlns:a16="http://schemas.microsoft.com/office/drawing/2014/main" id="{17773AA3-2F28-2C88-2B73-EABE8CBBB673}"/>
              </a:ext>
            </a:extLst>
          </p:cNvPr>
          <p:cNvPicPr>
            <a:picLocks noChangeAspect="1"/>
          </p:cNvPicPr>
          <p:nvPr/>
        </p:nvPicPr>
        <p:blipFill>
          <a:blip r:embed="rId4"/>
          <a:stretch>
            <a:fillRect/>
          </a:stretch>
        </p:blipFill>
        <p:spPr>
          <a:xfrm>
            <a:off x="14382665" y="3189162"/>
            <a:ext cx="5670575" cy="10058400"/>
          </a:xfrm>
          <a:prstGeom prst="rect">
            <a:avLst/>
          </a:prstGeom>
        </p:spPr>
      </p:pic>
      <p:sp>
        <p:nvSpPr>
          <p:cNvPr id="21" name="TextBox 20">
            <a:extLst>
              <a:ext uri="{FF2B5EF4-FFF2-40B4-BE49-F238E27FC236}">
                <a16:creationId xmlns:a16="http://schemas.microsoft.com/office/drawing/2014/main" id="{DC7F861C-1DD2-EEB5-D38E-4BB623F1EAAA}"/>
              </a:ext>
            </a:extLst>
          </p:cNvPr>
          <p:cNvSpPr txBox="1"/>
          <p:nvPr/>
        </p:nvSpPr>
        <p:spPr>
          <a:xfrm>
            <a:off x="14617230" y="12142102"/>
            <a:ext cx="4680282" cy="47354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1600" b="1">
                <a:cs typeface="Arial" panose="020B0604020202020204" pitchFamily="34" charset="0"/>
              </a:rPr>
              <a:t>How many time-off days am I eligible to?</a:t>
            </a:r>
          </a:p>
        </p:txBody>
      </p:sp>
      <p:sp>
        <p:nvSpPr>
          <p:cNvPr id="22" name="Rectangle 21">
            <a:extLst>
              <a:ext uri="{FF2B5EF4-FFF2-40B4-BE49-F238E27FC236}">
                <a16:creationId xmlns:a16="http://schemas.microsoft.com/office/drawing/2014/main" id="{1A104ECB-F482-12F1-7134-F27E38D8D0E1}"/>
              </a:ext>
            </a:extLst>
          </p:cNvPr>
          <p:cNvSpPr/>
          <p:nvPr/>
        </p:nvSpPr>
        <p:spPr bwMode="auto">
          <a:xfrm>
            <a:off x="15073659" y="3313578"/>
            <a:ext cx="3053299" cy="724584"/>
          </a:xfrm>
          <a:prstGeom prst="rect">
            <a:avLst/>
          </a:prstGeom>
          <a:solidFill>
            <a:srgbClr val="262626"/>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23" name="TextBox 22">
            <a:extLst>
              <a:ext uri="{FF2B5EF4-FFF2-40B4-BE49-F238E27FC236}">
                <a16:creationId xmlns:a16="http://schemas.microsoft.com/office/drawing/2014/main" id="{135356AF-E837-6C2F-6496-9D7C2D1857A6}"/>
              </a:ext>
            </a:extLst>
          </p:cNvPr>
          <p:cNvSpPr txBox="1"/>
          <p:nvPr/>
        </p:nvSpPr>
        <p:spPr>
          <a:xfrm>
            <a:off x="15275799" y="3519491"/>
            <a:ext cx="3053299" cy="59906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2000" b="1" dirty="0">
                <a:solidFill>
                  <a:schemeClr val="bg1"/>
                </a:solidFill>
                <a:cs typeface="Arial" panose="020B0604020202020204" pitchFamily="34" charset="0"/>
              </a:rPr>
              <a:t>Acme Corp – Ask HR</a:t>
            </a:r>
          </a:p>
        </p:txBody>
      </p:sp>
      <p:sp>
        <p:nvSpPr>
          <p:cNvPr id="24" name="TextBox 23">
            <a:extLst>
              <a:ext uri="{FF2B5EF4-FFF2-40B4-BE49-F238E27FC236}">
                <a16:creationId xmlns:a16="http://schemas.microsoft.com/office/drawing/2014/main" id="{D4DE1B6B-1C8B-402C-BD48-545CBB34DEB0}"/>
              </a:ext>
            </a:extLst>
          </p:cNvPr>
          <p:cNvSpPr txBox="1"/>
          <p:nvPr/>
        </p:nvSpPr>
        <p:spPr>
          <a:xfrm>
            <a:off x="15031128" y="5438965"/>
            <a:ext cx="3053299" cy="599064"/>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1800" b="1" dirty="0">
                <a:cs typeface="Arial" panose="020B0604020202020204" pitchFamily="34" charset="0"/>
              </a:rPr>
              <a:t>Learn about retirement plan</a:t>
            </a:r>
          </a:p>
        </p:txBody>
      </p:sp>
      <p:sp>
        <p:nvSpPr>
          <p:cNvPr id="25" name="TextBox 24">
            <a:extLst>
              <a:ext uri="{FF2B5EF4-FFF2-40B4-BE49-F238E27FC236}">
                <a16:creationId xmlns:a16="http://schemas.microsoft.com/office/drawing/2014/main" id="{58E3B0E4-1232-09AD-B7DA-212E060BEAC9}"/>
              </a:ext>
            </a:extLst>
          </p:cNvPr>
          <p:cNvSpPr txBox="1"/>
          <p:nvPr/>
        </p:nvSpPr>
        <p:spPr>
          <a:xfrm>
            <a:off x="15031127" y="6333638"/>
            <a:ext cx="3053299" cy="599064"/>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1800" b="1" dirty="0">
                <a:cs typeface="Arial" panose="020B0604020202020204" pitchFamily="34" charset="0"/>
              </a:rPr>
              <a:t>Ask for time-off</a:t>
            </a:r>
          </a:p>
        </p:txBody>
      </p:sp>
      <p:sp>
        <p:nvSpPr>
          <p:cNvPr id="26" name="TextBox 25">
            <a:extLst>
              <a:ext uri="{FF2B5EF4-FFF2-40B4-BE49-F238E27FC236}">
                <a16:creationId xmlns:a16="http://schemas.microsoft.com/office/drawing/2014/main" id="{A10D3036-DB53-A184-4E14-EA8E280B0289}"/>
              </a:ext>
            </a:extLst>
          </p:cNvPr>
          <p:cNvSpPr txBox="1"/>
          <p:nvPr/>
        </p:nvSpPr>
        <p:spPr>
          <a:xfrm>
            <a:off x="15006378" y="7263031"/>
            <a:ext cx="4039946" cy="599064"/>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1800" b="1" dirty="0">
                <a:cs typeface="Arial" panose="020B0604020202020204" pitchFamily="34" charset="0"/>
              </a:rPr>
              <a:t>Initiate an employee transfer</a:t>
            </a:r>
          </a:p>
        </p:txBody>
      </p:sp>
      <p:sp>
        <p:nvSpPr>
          <p:cNvPr id="27" name="TextBox 26">
            <a:extLst>
              <a:ext uri="{FF2B5EF4-FFF2-40B4-BE49-F238E27FC236}">
                <a16:creationId xmlns:a16="http://schemas.microsoft.com/office/drawing/2014/main" id="{577CC90C-EE0C-CF68-2186-3C05EB2FC111}"/>
              </a:ext>
            </a:extLst>
          </p:cNvPr>
          <p:cNvSpPr txBox="1"/>
          <p:nvPr/>
        </p:nvSpPr>
        <p:spPr>
          <a:xfrm>
            <a:off x="15006378" y="8174109"/>
            <a:ext cx="4039946" cy="599064"/>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1800" b="1" dirty="0">
                <a:cs typeface="Arial" panose="020B0604020202020204" pitchFamily="34" charset="0"/>
              </a:rPr>
              <a:t>Recruitment services</a:t>
            </a:r>
          </a:p>
        </p:txBody>
      </p:sp>
      <p:sp>
        <p:nvSpPr>
          <p:cNvPr id="28" name="TextBox 27">
            <a:extLst>
              <a:ext uri="{FF2B5EF4-FFF2-40B4-BE49-F238E27FC236}">
                <a16:creationId xmlns:a16="http://schemas.microsoft.com/office/drawing/2014/main" id="{70004D89-0BFE-A42F-B390-E48CAADCD086}"/>
              </a:ext>
            </a:extLst>
          </p:cNvPr>
          <p:cNvSpPr txBox="1"/>
          <p:nvPr/>
        </p:nvSpPr>
        <p:spPr>
          <a:xfrm>
            <a:off x="14789365" y="4492342"/>
            <a:ext cx="5131856" cy="246221"/>
          </a:xfrm>
          <a:prstGeom prst="rect">
            <a:avLst/>
          </a:prstGeom>
          <a:solidFill>
            <a:srgbClr val="F4F4F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l" defTabSz="2438400">
              <a:buSzPct val="100000"/>
            </a:pPr>
            <a:r>
              <a:rPr lang="en-US" sz="1600" b="1" dirty="0">
                <a:solidFill>
                  <a:schemeClr val="tx1">
                    <a:lumMod val="75000"/>
                    <a:lumOff val="25000"/>
                  </a:schemeClr>
                </a:solidFill>
                <a:cs typeface="Arial" panose="020B0604020202020204" pitchFamily="34" charset="0"/>
              </a:rPr>
              <a:t>Welcome John Doe! How can I help you today?</a:t>
            </a:r>
          </a:p>
        </p:txBody>
      </p:sp>
      <p:sp>
        <p:nvSpPr>
          <p:cNvPr id="7" name="Footer Placeholder 3">
            <a:extLst>
              <a:ext uri="{FF2B5EF4-FFF2-40B4-BE49-F238E27FC236}">
                <a16:creationId xmlns:a16="http://schemas.microsoft.com/office/drawing/2014/main" id="{BF9A77ED-CF3D-DD81-5653-F3A376331A9B}"/>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spTree>
    <p:extLst>
      <p:ext uri="{BB962C8B-B14F-4D97-AF65-F5344CB8AC3E}">
        <p14:creationId xmlns:p14="http://schemas.microsoft.com/office/powerpoint/2010/main" val="275844455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E0203DBF-3C53-54EA-E335-4D967980B561}"/>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pic>
        <p:nvPicPr>
          <p:cNvPr id="5" name="Picture 4">
            <a:extLst>
              <a:ext uri="{FF2B5EF4-FFF2-40B4-BE49-F238E27FC236}">
                <a16:creationId xmlns:a16="http://schemas.microsoft.com/office/drawing/2014/main" id="{29E2036A-A22B-B69A-38B4-F438DCA2AC23}"/>
              </a:ext>
            </a:extLst>
          </p:cNvPr>
          <p:cNvPicPr>
            <a:picLocks noChangeAspect="1"/>
          </p:cNvPicPr>
          <p:nvPr/>
        </p:nvPicPr>
        <p:blipFill>
          <a:blip r:embed="rId3"/>
          <a:stretch>
            <a:fillRect/>
          </a:stretch>
        </p:blipFill>
        <p:spPr>
          <a:xfrm>
            <a:off x="5085722" y="149937"/>
            <a:ext cx="14215729" cy="13445418"/>
          </a:xfrm>
          <a:prstGeom prst="rect">
            <a:avLst/>
          </a:prstGeom>
        </p:spPr>
      </p:pic>
    </p:spTree>
    <p:extLst>
      <p:ext uri="{BB962C8B-B14F-4D97-AF65-F5344CB8AC3E}">
        <p14:creationId xmlns:p14="http://schemas.microsoft.com/office/powerpoint/2010/main" val="43299652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46E75DC5-5D67-4DEA-E21F-01D8DB83D867}"/>
              </a:ext>
            </a:extLst>
          </p:cNvPr>
          <p:cNvSpPr>
            <a:spLocks noGrp="1"/>
          </p:cNvSpPr>
          <p:nvPr>
            <p:ph type="body" sz="quarter" idx="12"/>
          </p:nvPr>
        </p:nvSpPr>
        <p:spPr>
          <a:xfrm>
            <a:off x="467797" y="337067"/>
            <a:ext cx="16377483" cy="3107882"/>
          </a:xfrm>
        </p:spPr>
        <p:txBody>
          <a:bodyPr/>
          <a:lstStyle/>
          <a:p>
            <a:r>
              <a:rPr lang="en-US" sz="6400" u="none" strike="noStrike" cap="none" spc="0" baseline="0" dirty="0">
                <a:uFillTx/>
                <a:sym typeface="IBM Plex Sans Light"/>
              </a:rPr>
              <a:t>Here is the answer…</a:t>
            </a:r>
          </a:p>
          <a:p>
            <a:endParaRPr lang="en-US" sz="4400" dirty="0"/>
          </a:p>
        </p:txBody>
      </p:sp>
      <p:sp>
        <p:nvSpPr>
          <p:cNvPr id="2" name="Teardrop 1">
            <a:extLst>
              <a:ext uri="{FF2B5EF4-FFF2-40B4-BE49-F238E27FC236}">
                <a16:creationId xmlns:a16="http://schemas.microsoft.com/office/drawing/2014/main" id="{B41F07BB-955A-6468-7A16-2520C631B4E8}"/>
              </a:ext>
            </a:extLst>
          </p:cNvPr>
          <p:cNvSpPr/>
          <p:nvPr/>
        </p:nvSpPr>
        <p:spPr bwMode="auto">
          <a:xfrm flipV="1">
            <a:off x="5358808" y="3444949"/>
            <a:ext cx="5188689" cy="4253023"/>
          </a:xfrm>
          <a:prstGeom prst="teardrop">
            <a:avLst>
              <a:gd name="adj" fmla="val 94262"/>
            </a:avLst>
          </a:prstGeom>
          <a:noFill/>
          <a:ln w="571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3" name="Text Placeholder 4">
            <a:extLst>
              <a:ext uri="{FF2B5EF4-FFF2-40B4-BE49-F238E27FC236}">
                <a16:creationId xmlns:a16="http://schemas.microsoft.com/office/drawing/2014/main" id="{7AFD88F5-D42C-3241-10B1-4427B266B554}"/>
              </a:ext>
            </a:extLst>
          </p:cNvPr>
          <p:cNvSpPr txBox="1">
            <a:spLocks/>
          </p:cNvSpPr>
          <p:nvPr/>
        </p:nvSpPr>
        <p:spPr>
          <a:xfrm>
            <a:off x="5966617" y="4169533"/>
            <a:ext cx="3973069" cy="18473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
                <a:schemeClr val="tx1"/>
              </a:buClr>
              <a:buSzTx/>
              <a:buFont typeface="Arial" panose="020B0604020202020204" pitchFamily="34" charset="0"/>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0"/>
              </a:spcBef>
              <a:spcAft>
                <a:spcPts val="0"/>
              </a:spcAft>
              <a:buClrTx/>
              <a:buSzPct val="100000"/>
              <a:buFont typeface="Arial" panose="020B0604020202020204" pitchFamily="34" charset="0"/>
              <a:buNone/>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r>
              <a:rPr lang="en-US" sz="4400" b="1" kern="0" dirty="0"/>
              <a:t>LLM</a:t>
            </a:r>
            <a:r>
              <a:rPr lang="en-US" sz="4400" kern="0" dirty="0"/>
              <a:t> </a:t>
            </a:r>
          </a:p>
          <a:p>
            <a:pPr algn="ctr"/>
            <a:r>
              <a:rPr lang="en-US" sz="4400" kern="0" dirty="0"/>
              <a:t>(Mistral, Llama, Granite…)</a:t>
            </a:r>
            <a:endParaRPr lang="en-US" kern="0" dirty="0"/>
          </a:p>
        </p:txBody>
      </p:sp>
      <p:pic>
        <p:nvPicPr>
          <p:cNvPr id="4" name="Picture 3">
            <a:extLst>
              <a:ext uri="{FF2B5EF4-FFF2-40B4-BE49-F238E27FC236}">
                <a16:creationId xmlns:a16="http://schemas.microsoft.com/office/drawing/2014/main" id="{93083756-8874-2B77-ADC4-5B89393EC706}"/>
              </a:ext>
            </a:extLst>
          </p:cNvPr>
          <p:cNvPicPr>
            <a:picLocks noChangeAspect="1"/>
          </p:cNvPicPr>
          <p:nvPr/>
        </p:nvPicPr>
        <p:blipFill>
          <a:blip r:embed="rId3"/>
          <a:stretch>
            <a:fillRect/>
          </a:stretch>
        </p:blipFill>
        <p:spPr>
          <a:xfrm>
            <a:off x="8144538" y="9389243"/>
            <a:ext cx="3678867" cy="4231676"/>
          </a:xfrm>
          <a:prstGeom prst="rect">
            <a:avLst/>
          </a:prstGeom>
        </p:spPr>
      </p:pic>
      <p:sp>
        <p:nvSpPr>
          <p:cNvPr id="5" name="Down Arrow 4">
            <a:extLst>
              <a:ext uri="{FF2B5EF4-FFF2-40B4-BE49-F238E27FC236}">
                <a16:creationId xmlns:a16="http://schemas.microsoft.com/office/drawing/2014/main" id="{1130AB2B-909F-5F2C-E86E-A5FD717EB980}"/>
              </a:ext>
            </a:extLst>
          </p:cNvPr>
          <p:cNvSpPr/>
          <p:nvPr/>
        </p:nvSpPr>
        <p:spPr bwMode="auto">
          <a:xfrm rot="9141732">
            <a:off x="8953458" y="7888633"/>
            <a:ext cx="423609" cy="1299745"/>
          </a:xfrm>
          <a:prstGeom prst="downArrow">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6" name="Text Placeholder 4">
            <a:extLst>
              <a:ext uri="{FF2B5EF4-FFF2-40B4-BE49-F238E27FC236}">
                <a16:creationId xmlns:a16="http://schemas.microsoft.com/office/drawing/2014/main" id="{4FEC84F3-7908-5E93-C259-BFA80061444C}"/>
              </a:ext>
            </a:extLst>
          </p:cNvPr>
          <p:cNvSpPr txBox="1">
            <a:spLocks/>
          </p:cNvSpPr>
          <p:nvPr/>
        </p:nvSpPr>
        <p:spPr>
          <a:xfrm>
            <a:off x="5571461" y="7864532"/>
            <a:ext cx="2573077" cy="5582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
                <a:schemeClr val="tx1"/>
              </a:buClr>
              <a:buSzTx/>
              <a:buFont typeface="Arial" panose="020B0604020202020204" pitchFamily="34" charset="0"/>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0"/>
              </a:spcBef>
              <a:spcAft>
                <a:spcPts val="0"/>
              </a:spcAft>
              <a:buClrTx/>
              <a:buSzPct val="100000"/>
              <a:buFont typeface="Arial" panose="020B0604020202020204" pitchFamily="34" charset="0"/>
              <a:buNone/>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3200" b="1" kern="0" dirty="0"/>
              <a:t>RAG </a:t>
            </a:r>
          </a:p>
          <a:p>
            <a:r>
              <a:rPr lang="en-US" sz="3200" kern="0" dirty="0"/>
              <a:t>(Retrieval-Augmented Generation)</a:t>
            </a:r>
            <a:endParaRPr lang="en-US" sz="1800" kern="0" dirty="0"/>
          </a:p>
        </p:txBody>
      </p:sp>
      <p:pic>
        <p:nvPicPr>
          <p:cNvPr id="7" name="Picture 6">
            <a:extLst>
              <a:ext uri="{FF2B5EF4-FFF2-40B4-BE49-F238E27FC236}">
                <a16:creationId xmlns:a16="http://schemas.microsoft.com/office/drawing/2014/main" id="{F6D8E715-9C8F-49CB-4C11-54113A6CD21E}"/>
              </a:ext>
            </a:extLst>
          </p:cNvPr>
          <p:cNvPicPr>
            <a:picLocks noChangeAspect="1"/>
          </p:cNvPicPr>
          <p:nvPr/>
        </p:nvPicPr>
        <p:blipFill>
          <a:blip r:embed="rId4"/>
          <a:stretch>
            <a:fillRect/>
          </a:stretch>
        </p:blipFill>
        <p:spPr>
          <a:xfrm>
            <a:off x="14367694" y="3198613"/>
            <a:ext cx="5670575" cy="10058400"/>
          </a:xfrm>
          <a:prstGeom prst="rect">
            <a:avLst/>
          </a:prstGeom>
        </p:spPr>
      </p:pic>
      <p:sp>
        <p:nvSpPr>
          <p:cNvPr id="8" name="Rectangle 7">
            <a:extLst>
              <a:ext uri="{FF2B5EF4-FFF2-40B4-BE49-F238E27FC236}">
                <a16:creationId xmlns:a16="http://schemas.microsoft.com/office/drawing/2014/main" id="{D5DD9CA2-D508-B294-0DFF-6923931448E7}"/>
              </a:ext>
            </a:extLst>
          </p:cNvPr>
          <p:cNvSpPr/>
          <p:nvPr/>
        </p:nvSpPr>
        <p:spPr bwMode="auto">
          <a:xfrm>
            <a:off x="15058688" y="3323029"/>
            <a:ext cx="3053299" cy="724584"/>
          </a:xfrm>
          <a:prstGeom prst="rect">
            <a:avLst/>
          </a:prstGeom>
          <a:solidFill>
            <a:srgbClr val="262626"/>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0" name="TextBox 9">
            <a:extLst>
              <a:ext uri="{FF2B5EF4-FFF2-40B4-BE49-F238E27FC236}">
                <a16:creationId xmlns:a16="http://schemas.microsoft.com/office/drawing/2014/main" id="{B48B4E87-E95E-480A-5977-7EC0C9154C96}"/>
              </a:ext>
            </a:extLst>
          </p:cNvPr>
          <p:cNvSpPr txBox="1"/>
          <p:nvPr/>
        </p:nvSpPr>
        <p:spPr>
          <a:xfrm>
            <a:off x="15260828" y="3528942"/>
            <a:ext cx="3053299" cy="59906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2000" b="1" dirty="0">
                <a:solidFill>
                  <a:schemeClr val="bg1"/>
                </a:solidFill>
                <a:cs typeface="Arial" panose="020B0604020202020204" pitchFamily="34" charset="0"/>
              </a:rPr>
              <a:t>Acme Corp – Ask HR</a:t>
            </a:r>
          </a:p>
        </p:txBody>
      </p:sp>
      <p:sp>
        <p:nvSpPr>
          <p:cNvPr id="11" name="TextBox 10">
            <a:extLst>
              <a:ext uri="{FF2B5EF4-FFF2-40B4-BE49-F238E27FC236}">
                <a16:creationId xmlns:a16="http://schemas.microsoft.com/office/drawing/2014/main" id="{A6A32E37-BCBC-2C73-2AE6-590E3403C252}"/>
              </a:ext>
            </a:extLst>
          </p:cNvPr>
          <p:cNvSpPr txBox="1"/>
          <p:nvPr/>
        </p:nvSpPr>
        <p:spPr>
          <a:xfrm>
            <a:off x="15016157" y="5448416"/>
            <a:ext cx="3053299" cy="599064"/>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1800" b="1" dirty="0">
                <a:cs typeface="Arial" panose="020B0604020202020204" pitchFamily="34" charset="0"/>
              </a:rPr>
              <a:t>Learn about retirement plan</a:t>
            </a:r>
          </a:p>
        </p:txBody>
      </p:sp>
      <p:sp>
        <p:nvSpPr>
          <p:cNvPr id="12" name="TextBox 11">
            <a:extLst>
              <a:ext uri="{FF2B5EF4-FFF2-40B4-BE49-F238E27FC236}">
                <a16:creationId xmlns:a16="http://schemas.microsoft.com/office/drawing/2014/main" id="{C49D9F76-2EB6-B8AB-1CB2-7AD51099CF26}"/>
              </a:ext>
            </a:extLst>
          </p:cNvPr>
          <p:cNvSpPr txBox="1"/>
          <p:nvPr/>
        </p:nvSpPr>
        <p:spPr>
          <a:xfrm>
            <a:off x="15016156" y="6343089"/>
            <a:ext cx="3053299" cy="599064"/>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1800" b="1" dirty="0">
                <a:cs typeface="Arial" panose="020B0604020202020204" pitchFamily="34" charset="0"/>
              </a:rPr>
              <a:t>Ask for time-off</a:t>
            </a:r>
          </a:p>
        </p:txBody>
      </p:sp>
      <p:sp>
        <p:nvSpPr>
          <p:cNvPr id="13" name="TextBox 12">
            <a:extLst>
              <a:ext uri="{FF2B5EF4-FFF2-40B4-BE49-F238E27FC236}">
                <a16:creationId xmlns:a16="http://schemas.microsoft.com/office/drawing/2014/main" id="{7E25C330-F11C-650F-0013-E0E5840C7567}"/>
              </a:ext>
            </a:extLst>
          </p:cNvPr>
          <p:cNvSpPr txBox="1"/>
          <p:nvPr/>
        </p:nvSpPr>
        <p:spPr>
          <a:xfrm>
            <a:off x="14991407" y="7272482"/>
            <a:ext cx="4039946" cy="599064"/>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1800" b="1" dirty="0">
                <a:cs typeface="Arial" panose="020B0604020202020204" pitchFamily="34" charset="0"/>
              </a:rPr>
              <a:t>Initiate an employee transfer</a:t>
            </a:r>
          </a:p>
        </p:txBody>
      </p:sp>
      <p:sp>
        <p:nvSpPr>
          <p:cNvPr id="14" name="TextBox 13">
            <a:extLst>
              <a:ext uri="{FF2B5EF4-FFF2-40B4-BE49-F238E27FC236}">
                <a16:creationId xmlns:a16="http://schemas.microsoft.com/office/drawing/2014/main" id="{8CD33CBB-B6BA-83E8-BE4F-D5C4F93811BC}"/>
              </a:ext>
            </a:extLst>
          </p:cNvPr>
          <p:cNvSpPr txBox="1"/>
          <p:nvPr/>
        </p:nvSpPr>
        <p:spPr>
          <a:xfrm>
            <a:off x="14991407" y="8183560"/>
            <a:ext cx="4039946" cy="599064"/>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1800" b="1" dirty="0">
                <a:cs typeface="Arial" panose="020B0604020202020204" pitchFamily="34" charset="0"/>
              </a:rPr>
              <a:t>Recruitment services</a:t>
            </a:r>
          </a:p>
        </p:txBody>
      </p:sp>
      <p:pic>
        <p:nvPicPr>
          <p:cNvPr id="15" name="Picture 14">
            <a:extLst>
              <a:ext uri="{FF2B5EF4-FFF2-40B4-BE49-F238E27FC236}">
                <a16:creationId xmlns:a16="http://schemas.microsoft.com/office/drawing/2014/main" id="{4CBCEEF6-DE98-7875-13CA-CFE64D501487}"/>
              </a:ext>
            </a:extLst>
          </p:cNvPr>
          <p:cNvPicPr>
            <a:picLocks noChangeAspect="1"/>
          </p:cNvPicPr>
          <p:nvPr/>
        </p:nvPicPr>
        <p:blipFill>
          <a:blip r:embed="rId5"/>
          <a:stretch>
            <a:fillRect/>
          </a:stretch>
        </p:blipFill>
        <p:spPr>
          <a:xfrm>
            <a:off x="15771069" y="8966143"/>
            <a:ext cx="4267200" cy="584200"/>
          </a:xfrm>
          <a:prstGeom prst="rect">
            <a:avLst/>
          </a:prstGeom>
        </p:spPr>
      </p:pic>
      <p:sp>
        <p:nvSpPr>
          <p:cNvPr id="16" name="Rectangle 15">
            <a:extLst>
              <a:ext uri="{FF2B5EF4-FFF2-40B4-BE49-F238E27FC236}">
                <a16:creationId xmlns:a16="http://schemas.microsoft.com/office/drawing/2014/main" id="{A95D3483-78A8-1D2A-F159-9060D3691C6D}"/>
              </a:ext>
            </a:extLst>
          </p:cNvPr>
          <p:cNvSpPr/>
          <p:nvPr/>
        </p:nvSpPr>
        <p:spPr bwMode="auto">
          <a:xfrm>
            <a:off x="15980768" y="9142907"/>
            <a:ext cx="3784600" cy="222073"/>
          </a:xfrm>
          <a:prstGeom prst="rect">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7" name="Rectangle 16">
            <a:extLst>
              <a:ext uri="{FF2B5EF4-FFF2-40B4-BE49-F238E27FC236}">
                <a16:creationId xmlns:a16="http://schemas.microsoft.com/office/drawing/2014/main" id="{45DFCEFD-5EA6-D1CB-BE3E-4D17F6D138A4}"/>
              </a:ext>
            </a:extLst>
          </p:cNvPr>
          <p:cNvSpPr/>
          <p:nvPr/>
        </p:nvSpPr>
        <p:spPr bwMode="auto">
          <a:xfrm>
            <a:off x="14469468" y="10076180"/>
            <a:ext cx="5461000" cy="1866900"/>
          </a:xfrm>
          <a:prstGeom prst="rect">
            <a:avLst/>
          </a:pr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8" name="TextBox 17">
            <a:extLst>
              <a:ext uri="{FF2B5EF4-FFF2-40B4-BE49-F238E27FC236}">
                <a16:creationId xmlns:a16="http://schemas.microsoft.com/office/drawing/2014/main" id="{B0B938DB-AF6D-808C-8100-A7A0B722F236}"/>
              </a:ext>
            </a:extLst>
          </p:cNvPr>
          <p:cNvSpPr txBox="1"/>
          <p:nvPr/>
        </p:nvSpPr>
        <p:spPr>
          <a:xfrm>
            <a:off x="15940335" y="9155987"/>
            <a:ext cx="3990133" cy="47354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1600" b="1" dirty="0">
                <a:solidFill>
                  <a:schemeClr val="bg1"/>
                </a:solidFill>
                <a:cs typeface="Arial" panose="020B0604020202020204" pitchFamily="34" charset="0"/>
              </a:rPr>
              <a:t>How many time-off days am I eligible to?</a:t>
            </a:r>
          </a:p>
        </p:txBody>
      </p:sp>
      <p:sp>
        <p:nvSpPr>
          <p:cNvPr id="29" name="TextBox 28">
            <a:extLst>
              <a:ext uri="{FF2B5EF4-FFF2-40B4-BE49-F238E27FC236}">
                <a16:creationId xmlns:a16="http://schemas.microsoft.com/office/drawing/2014/main" id="{3BB214AC-813F-9AEF-0435-1458AA6AA207}"/>
              </a:ext>
            </a:extLst>
          </p:cNvPr>
          <p:cNvSpPr txBox="1"/>
          <p:nvPr/>
        </p:nvSpPr>
        <p:spPr>
          <a:xfrm>
            <a:off x="14792411" y="9727107"/>
            <a:ext cx="5138057" cy="984885"/>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l" defTabSz="2438400">
              <a:buSzPct val="100000"/>
            </a:pPr>
            <a:r>
              <a:rPr lang="en-US" sz="1600" b="1" dirty="0">
                <a:solidFill>
                  <a:schemeClr val="tx1">
                    <a:lumMod val="75000"/>
                    <a:lumOff val="25000"/>
                  </a:schemeClr>
                </a:solidFill>
                <a:cs typeface="Arial" panose="020B0604020202020204" pitchFamily="34" charset="0"/>
              </a:rPr>
              <a:t>You have been hired on November 1</a:t>
            </a:r>
            <a:r>
              <a:rPr lang="en-US" sz="1600" b="1" baseline="30000" dirty="0">
                <a:solidFill>
                  <a:schemeClr val="tx1">
                    <a:lumMod val="75000"/>
                    <a:lumOff val="25000"/>
                  </a:schemeClr>
                </a:solidFill>
                <a:cs typeface="Arial" panose="020B0604020202020204" pitchFamily="34" charset="0"/>
              </a:rPr>
              <a:t>st</a:t>
            </a:r>
            <a:r>
              <a:rPr lang="en-US" sz="1600" b="1" dirty="0">
                <a:solidFill>
                  <a:schemeClr val="tx1">
                    <a:lumMod val="75000"/>
                    <a:lumOff val="25000"/>
                  </a:schemeClr>
                </a:solidFill>
                <a:cs typeface="Arial" panose="020B0604020202020204" pitchFamily="34" charset="0"/>
              </a:rPr>
              <a:t>, 1999. As an Acme Corp employee with less than 10 years of service, you are entitled to 3 weeks of vacation per year.</a:t>
            </a:r>
          </a:p>
        </p:txBody>
      </p:sp>
      <p:pic>
        <p:nvPicPr>
          <p:cNvPr id="30" name="Picture 29">
            <a:extLst>
              <a:ext uri="{FF2B5EF4-FFF2-40B4-BE49-F238E27FC236}">
                <a16:creationId xmlns:a16="http://schemas.microsoft.com/office/drawing/2014/main" id="{6606DC8A-C513-280D-9855-8CC071175360}"/>
              </a:ext>
            </a:extLst>
          </p:cNvPr>
          <p:cNvPicPr>
            <a:picLocks noChangeAspect="1"/>
          </p:cNvPicPr>
          <p:nvPr/>
        </p:nvPicPr>
        <p:blipFill>
          <a:blip r:embed="rId6"/>
          <a:stretch>
            <a:fillRect/>
          </a:stretch>
        </p:blipFill>
        <p:spPr>
          <a:xfrm>
            <a:off x="14512525" y="9727107"/>
            <a:ext cx="135056" cy="405169"/>
          </a:xfrm>
          <a:prstGeom prst="rect">
            <a:avLst/>
          </a:prstGeom>
        </p:spPr>
      </p:pic>
      <p:sp>
        <p:nvSpPr>
          <p:cNvPr id="31" name="TextBox 30">
            <a:extLst>
              <a:ext uri="{FF2B5EF4-FFF2-40B4-BE49-F238E27FC236}">
                <a16:creationId xmlns:a16="http://schemas.microsoft.com/office/drawing/2014/main" id="{54552A0F-1B7F-D608-D0D7-4276EA97760E}"/>
              </a:ext>
            </a:extLst>
          </p:cNvPr>
          <p:cNvSpPr txBox="1"/>
          <p:nvPr/>
        </p:nvSpPr>
        <p:spPr>
          <a:xfrm>
            <a:off x="14798613" y="4459711"/>
            <a:ext cx="5131856" cy="246221"/>
          </a:xfrm>
          <a:prstGeom prst="rect">
            <a:avLst/>
          </a:prstGeom>
          <a:solidFill>
            <a:srgbClr val="F4F4F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l" defTabSz="2438400">
              <a:buSzPct val="100000"/>
            </a:pPr>
            <a:r>
              <a:rPr lang="en-US" sz="1600" b="1" dirty="0">
                <a:solidFill>
                  <a:schemeClr val="tx1">
                    <a:lumMod val="75000"/>
                    <a:lumOff val="25000"/>
                  </a:schemeClr>
                </a:solidFill>
                <a:cs typeface="Arial" panose="020B0604020202020204" pitchFamily="34" charset="0"/>
              </a:rPr>
              <a:t>Welcome John Doe! How can I help you today?</a:t>
            </a:r>
          </a:p>
        </p:txBody>
      </p:sp>
      <p:sp>
        <p:nvSpPr>
          <p:cNvPr id="32" name="Down Arrow 31">
            <a:extLst>
              <a:ext uri="{FF2B5EF4-FFF2-40B4-BE49-F238E27FC236}">
                <a16:creationId xmlns:a16="http://schemas.microsoft.com/office/drawing/2014/main" id="{25FBFCEB-76F8-EA10-095B-082FDF6CFBBA}"/>
              </a:ext>
            </a:extLst>
          </p:cNvPr>
          <p:cNvSpPr/>
          <p:nvPr/>
        </p:nvSpPr>
        <p:spPr bwMode="auto">
          <a:xfrm rot="16200000">
            <a:off x="12201701" y="4662427"/>
            <a:ext cx="374717" cy="2414881"/>
          </a:xfrm>
          <a:prstGeom prst="downArrow">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33" name="Footer Placeholder 3">
            <a:extLst>
              <a:ext uri="{FF2B5EF4-FFF2-40B4-BE49-F238E27FC236}">
                <a16:creationId xmlns:a16="http://schemas.microsoft.com/office/drawing/2014/main" id="{A9D36664-F57B-3095-19C3-E39EF30BB0E9}"/>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spTree>
    <p:extLst>
      <p:ext uri="{BB962C8B-B14F-4D97-AF65-F5344CB8AC3E}">
        <p14:creationId xmlns:p14="http://schemas.microsoft.com/office/powerpoint/2010/main" val="356037179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ardrop 1">
            <a:extLst>
              <a:ext uri="{FF2B5EF4-FFF2-40B4-BE49-F238E27FC236}">
                <a16:creationId xmlns:a16="http://schemas.microsoft.com/office/drawing/2014/main" id="{B41F07BB-955A-6468-7A16-2520C631B4E8}"/>
              </a:ext>
            </a:extLst>
          </p:cNvPr>
          <p:cNvSpPr/>
          <p:nvPr/>
        </p:nvSpPr>
        <p:spPr bwMode="auto">
          <a:xfrm flipV="1">
            <a:off x="5358808" y="3444949"/>
            <a:ext cx="5188689" cy="4253023"/>
          </a:xfrm>
          <a:prstGeom prst="teardrop">
            <a:avLst>
              <a:gd name="adj" fmla="val 94262"/>
            </a:avLst>
          </a:prstGeom>
          <a:noFill/>
          <a:ln w="571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3" name="Text Placeholder 4">
            <a:extLst>
              <a:ext uri="{FF2B5EF4-FFF2-40B4-BE49-F238E27FC236}">
                <a16:creationId xmlns:a16="http://schemas.microsoft.com/office/drawing/2014/main" id="{7AFD88F5-D42C-3241-10B1-4427B266B554}"/>
              </a:ext>
            </a:extLst>
          </p:cNvPr>
          <p:cNvSpPr txBox="1">
            <a:spLocks/>
          </p:cNvSpPr>
          <p:nvPr/>
        </p:nvSpPr>
        <p:spPr>
          <a:xfrm>
            <a:off x="5966617" y="4169533"/>
            <a:ext cx="3973069" cy="18473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
                <a:schemeClr val="tx1"/>
              </a:buClr>
              <a:buSzTx/>
              <a:buFont typeface="Arial" panose="020B0604020202020204" pitchFamily="34" charset="0"/>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0"/>
              </a:spcBef>
              <a:spcAft>
                <a:spcPts val="0"/>
              </a:spcAft>
              <a:buClrTx/>
              <a:buSzPct val="100000"/>
              <a:buFont typeface="Arial" panose="020B0604020202020204" pitchFamily="34" charset="0"/>
              <a:buNone/>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r>
              <a:rPr lang="en-US" sz="4400" b="1" kern="0" dirty="0"/>
              <a:t>LLM</a:t>
            </a:r>
            <a:r>
              <a:rPr lang="en-US" sz="4400" kern="0" dirty="0"/>
              <a:t> </a:t>
            </a:r>
          </a:p>
          <a:p>
            <a:pPr algn="ctr"/>
            <a:r>
              <a:rPr lang="en-US" sz="4400" kern="0" dirty="0"/>
              <a:t>(Mistral, Llama, Granite…)</a:t>
            </a:r>
            <a:endParaRPr lang="en-US" kern="0" dirty="0"/>
          </a:p>
        </p:txBody>
      </p:sp>
      <p:pic>
        <p:nvPicPr>
          <p:cNvPr id="4" name="Picture 3">
            <a:extLst>
              <a:ext uri="{FF2B5EF4-FFF2-40B4-BE49-F238E27FC236}">
                <a16:creationId xmlns:a16="http://schemas.microsoft.com/office/drawing/2014/main" id="{93083756-8874-2B77-ADC4-5B89393EC706}"/>
              </a:ext>
            </a:extLst>
          </p:cNvPr>
          <p:cNvPicPr>
            <a:picLocks noChangeAspect="1"/>
          </p:cNvPicPr>
          <p:nvPr/>
        </p:nvPicPr>
        <p:blipFill>
          <a:blip r:embed="rId3"/>
          <a:stretch>
            <a:fillRect/>
          </a:stretch>
        </p:blipFill>
        <p:spPr>
          <a:xfrm>
            <a:off x="8144538" y="9389243"/>
            <a:ext cx="3678867" cy="4231676"/>
          </a:xfrm>
          <a:prstGeom prst="rect">
            <a:avLst/>
          </a:prstGeom>
        </p:spPr>
      </p:pic>
      <p:sp>
        <p:nvSpPr>
          <p:cNvPr id="5" name="Down Arrow 4">
            <a:extLst>
              <a:ext uri="{FF2B5EF4-FFF2-40B4-BE49-F238E27FC236}">
                <a16:creationId xmlns:a16="http://schemas.microsoft.com/office/drawing/2014/main" id="{1130AB2B-909F-5F2C-E86E-A5FD717EB980}"/>
              </a:ext>
            </a:extLst>
          </p:cNvPr>
          <p:cNvSpPr/>
          <p:nvPr/>
        </p:nvSpPr>
        <p:spPr bwMode="auto">
          <a:xfrm rot="9141732">
            <a:off x="8953458" y="7888633"/>
            <a:ext cx="423609" cy="1299745"/>
          </a:xfrm>
          <a:prstGeom prst="downArrow">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6" name="Text Placeholder 4">
            <a:extLst>
              <a:ext uri="{FF2B5EF4-FFF2-40B4-BE49-F238E27FC236}">
                <a16:creationId xmlns:a16="http://schemas.microsoft.com/office/drawing/2014/main" id="{4FEC84F3-7908-5E93-C259-BFA80061444C}"/>
              </a:ext>
            </a:extLst>
          </p:cNvPr>
          <p:cNvSpPr txBox="1">
            <a:spLocks/>
          </p:cNvSpPr>
          <p:nvPr/>
        </p:nvSpPr>
        <p:spPr>
          <a:xfrm>
            <a:off x="5571461" y="7864532"/>
            <a:ext cx="2573077" cy="5582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
                <a:schemeClr val="tx1"/>
              </a:buClr>
              <a:buSzTx/>
              <a:buFont typeface="Arial" panose="020B0604020202020204" pitchFamily="34" charset="0"/>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0"/>
              </a:spcBef>
              <a:spcAft>
                <a:spcPts val="0"/>
              </a:spcAft>
              <a:buClrTx/>
              <a:buSzPct val="100000"/>
              <a:buFont typeface="Arial" panose="020B0604020202020204" pitchFamily="34" charset="0"/>
              <a:buNone/>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3200" b="1" kern="0" dirty="0"/>
              <a:t>RAG </a:t>
            </a:r>
          </a:p>
          <a:p>
            <a:r>
              <a:rPr lang="en-US" sz="3200" kern="0" dirty="0"/>
              <a:t>(Retrieval-Augmented Generation)</a:t>
            </a:r>
            <a:endParaRPr lang="en-US" sz="1800" kern="0" dirty="0"/>
          </a:p>
        </p:txBody>
      </p:sp>
      <p:pic>
        <p:nvPicPr>
          <p:cNvPr id="7" name="Picture 6">
            <a:extLst>
              <a:ext uri="{FF2B5EF4-FFF2-40B4-BE49-F238E27FC236}">
                <a16:creationId xmlns:a16="http://schemas.microsoft.com/office/drawing/2014/main" id="{F6D8E715-9C8F-49CB-4C11-54113A6CD21E}"/>
              </a:ext>
            </a:extLst>
          </p:cNvPr>
          <p:cNvPicPr>
            <a:picLocks noChangeAspect="1"/>
          </p:cNvPicPr>
          <p:nvPr/>
        </p:nvPicPr>
        <p:blipFill>
          <a:blip r:embed="rId4"/>
          <a:stretch>
            <a:fillRect/>
          </a:stretch>
        </p:blipFill>
        <p:spPr>
          <a:xfrm>
            <a:off x="14367694" y="3198613"/>
            <a:ext cx="5670575" cy="10058400"/>
          </a:xfrm>
          <a:prstGeom prst="rect">
            <a:avLst/>
          </a:prstGeom>
        </p:spPr>
      </p:pic>
      <p:sp>
        <p:nvSpPr>
          <p:cNvPr id="8" name="Rectangle 7">
            <a:extLst>
              <a:ext uri="{FF2B5EF4-FFF2-40B4-BE49-F238E27FC236}">
                <a16:creationId xmlns:a16="http://schemas.microsoft.com/office/drawing/2014/main" id="{D5DD9CA2-D508-B294-0DFF-6923931448E7}"/>
              </a:ext>
            </a:extLst>
          </p:cNvPr>
          <p:cNvSpPr/>
          <p:nvPr/>
        </p:nvSpPr>
        <p:spPr bwMode="auto">
          <a:xfrm>
            <a:off x="15058688" y="3323029"/>
            <a:ext cx="3053299" cy="724584"/>
          </a:xfrm>
          <a:prstGeom prst="rect">
            <a:avLst/>
          </a:prstGeom>
          <a:solidFill>
            <a:srgbClr val="262626"/>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0" name="TextBox 9">
            <a:extLst>
              <a:ext uri="{FF2B5EF4-FFF2-40B4-BE49-F238E27FC236}">
                <a16:creationId xmlns:a16="http://schemas.microsoft.com/office/drawing/2014/main" id="{B48B4E87-E95E-480A-5977-7EC0C9154C96}"/>
              </a:ext>
            </a:extLst>
          </p:cNvPr>
          <p:cNvSpPr txBox="1"/>
          <p:nvPr/>
        </p:nvSpPr>
        <p:spPr>
          <a:xfrm>
            <a:off x="15260828" y="3528942"/>
            <a:ext cx="3053299" cy="59906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2000" b="1" dirty="0">
                <a:solidFill>
                  <a:schemeClr val="bg1"/>
                </a:solidFill>
                <a:cs typeface="Arial" panose="020B0604020202020204" pitchFamily="34" charset="0"/>
              </a:rPr>
              <a:t>Acme Corp – Ask HR</a:t>
            </a:r>
          </a:p>
        </p:txBody>
      </p:sp>
      <p:sp>
        <p:nvSpPr>
          <p:cNvPr id="11" name="TextBox 10">
            <a:extLst>
              <a:ext uri="{FF2B5EF4-FFF2-40B4-BE49-F238E27FC236}">
                <a16:creationId xmlns:a16="http://schemas.microsoft.com/office/drawing/2014/main" id="{A6A32E37-BCBC-2C73-2AE6-590E3403C252}"/>
              </a:ext>
            </a:extLst>
          </p:cNvPr>
          <p:cNvSpPr txBox="1"/>
          <p:nvPr/>
        </p:nvSpPr>
        <p:spPr>
          <a:xfrm>
            <a:off x="15016157" y="5448416"/>
            <a:ext cx="3053299" cy="599064"/>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1800" b="1" dirty="0">
                <a:cs typeface="Arial" panose="020B0604020202020204" pitchFamily="34" charset="0"/>
              </a:rPr>
              <a:t>Learn about retirement plan</a:t>
            </a:r>
          </a:p>
        </p:txBody>
      </p:sp>
      <p:sp>
        <p:nvSpPr>
          <p:cNvPr id="12" name="TextBox 11">
            <a:extLst>
              <a:ext uri="{FF2B5EF4-FFF2-40B4-BE49-F238E27FC236}">
                <a16:creationId xmlns:a16="http://schemas.microsoft.com/office/drawing/2014/main" id="{C49D9F76-2EB6-B8AB-1CB2-7AD51099CF26}"/>
              </a:ext>
            </a:extLst>
          </p:cNvPr>
          <p:cNvSpPr txBox="1"/>
          <p:nvPr/>
        </p:nvSpPr>
        <p:spPr>
          <a:xfrm>
            <a:off x="15016156" y="6343089"/>
            <a:ext cx="3053299" cy="599064"/>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1800" b="1" dirty="0">
                <a:cs typeface="Arial" panose="020B0604020202020204" pitchFamily="34" charset="0"/>
              </a:rPr>
              <a:t>Ask for time-off</a:t>
            </a:r>
          </a:p>
        </p:txBody>
      </p:sp>
      <p:sp>
        <p:nvSpPr>
          <p:cNvPr id="13" name="TextBox 12">
            <a:extLst>
              <a:ext uri="{FF2B5EF4-FFF2-40B4-BE49-F238E27FC236}">
                <a16:creationId xmlns:a16="http://schemas.microsoft.com/office/drawing/2014/main" id="{7E25C330-F11C-650F-0013-E0E5840C7567}"/>
              </a:ext>
            </a:extLst>
          </p:cNvPr>
          <p:cNvSpPr txBox="1"/>
          <p:nvPr/>
        </p:nvSpPr>
        <p:spPr>
          <a:xfrm>
            <a:off x="14991407" y="7272482"/>
            <a:ext cx="4039946" cy="599064"/>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1800" b="1" dirty="0">
                <a:cs typeface="Arial" panose="020B0604020202020204" pitchFamily="34" charset="0"/>
              </a:rPr>
              <a:t>Initiate an employee transfer</a:t>
            </a:r>
          </a:p>
        </p:txBody>
      </p:sp>
      <p:sp>
        <p:nvSpPr>
          <p:cNvPr id="14" name="TextBox 13">
            <a:extLst>
              <a:ext uri="{FF2B5EF4-FFF2-40B4-BE49-F238E27FC236}">
                <a16:creationId xmlns:a16="http://schemas.microsoft.com/office/drawing/2014/main" id="{8CD33CBB-B6BA-83E8-BE4F-D5C4F93811BC}"/>
              </a:ext>
            </a:extLst>
          </p:cNvPr>
          <p:cNvSpPr txBox="1"/>
          <p:nvPr/>
        </p:nvSpPr>
        <p:spPr>
          <a:xfrm>
            <a:off x="14991407" y="8183560"/>
            <a:ext cx="4039946" cy="599064"/>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1800" b="1" dirty="0">
                <a:cs typeface="Arial" panose="020B0604020202020204" pitchFamily="34" charset="0"/>
              </a:rPr>
              <a:t>Recruitment services</a:t>
            </a:r>
          </a:p>
        </p:txBody>
      </p:sp>
      <p:pic>
        <p:nvPicPr>
          <p:cNvPr id="15" name="Picture 14">
            <a:extLst>
              <a:ext uri="{FF2B5EF4-FFF2-40B4-BE49-F238E27FC236}">
                <a16:creationId xmlns:a16="http://schemas.microsoft.com/office/drawing/2014/main" id="{4CBCEEF6-DE98-7875-13CA-CFE64D501487}"/>
              </a:ext>
            </a:extLst>
          </p:cNvPr>
          <p:cNvPicPr>
            <a:picLocks noChangeAspect="1"/>
          </p:cNvPicPr>
          <p:nvPr/>
        </p:nvPicPr>
        <p:blipFill>
          <a:blip r:embed="rId5"/>
          <a:stretch>
            <a:fillRect/>
          </a:stretch>
        </p:blipFill>
        <p:spPr>
          <a:xfrm>
            <a:off x="15771069" y="8966143"/>
            <a:ext cx="4267200" cy="584200"/>
          </a:xfrm>
          <a:prstGeom prst="rect">
            <a:avLst/>
          </a:prstGeom>
        </p:spPr>
      </p:pic>
      <p:sp>
        <p:nvSpPr>
          <p:cNvPr id="16" name="Rectangle 15">
            <a:extLst>
              <a:ext uri="{FF2B5EF4-FFF2-40B4-BE49-F238E27FC236}">
                <a16:creationId xmlns:a16="http://schemas.microsoft.com/office/drawing/2014/main" id="{A95D3483-78A8-1D2A-F159-9060D3691C6D}"/>
              </a:ext>
            </a:extLst>
          </p:cNvPr>
          <p:cNvSpPr/>
          <p:nvPr/>
        </p:nvSpPr>
        <p:spPr bwMode="auto">
          <a:xfrm>
            <a:off x="15980768" y="9142907"/>
            <a:ext cx="3784600" cy="222073"/>
          </a:xfrm>
          <a:prstGeom prst="rect">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7" name="Rectangle 16">
            <a:extLst>
              <a:ext uri="{FF2B5EF4-FFF2-40B4-BE49-F238E27FC236}">
                <a16:creationId xmlns:a16="http://schemas.microsoft.com/office/drawing/2014/main" id="{45DFCEFD-5EA6-D1CB-BE3E-4D17F6D138A4}"/>
              </a:ext>
            </a:extLst>
          </p:cNvPr>
          <p:cNvSpPr/>
          <p:nvPr/>
        </p:nvSpPr>
        <p:spPr bwMode="auto">
          <a:xfrm>
            <a:off x="14469468" y="10076180"/>
            <a:ext cx="5461000" cy="1866900"/>
          </a:xfrm>
          <a:prstGeom prst="rect">
            <a:avLst/>
          </a:pr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18" name="TextBox 17">
            <a:extLst>
              <a:ext uri="{FF2B5EF4-FFF2-40B4-BE49-F238E27FC236}">
                <a16:creationId xmlns:a16="http://schemas.microsoft.com/office/drawing/2014/main" id="{B0B938DB-AF6D-808C-8100-A7A0B722F236}"/>
              </a:ext>
            </a:extLst>
          </p:cNvPr>
          <p:cNvSpPr txBox="1"/>
          <p:nvPr/>
        </p:nvSpPr>
        <p:spPr>
          <a:xfrm>
            <a:off x="15940335" y="9155987"/>
            <a:ext cx="3990133" cy="47354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1600" b="1" dirty="0">
                <a:solidFill>
                  <a:schemeClr val="bg1"/>
                </a:solidFill>
                <a:cs typeface="Arial" panose="020B0604020202020204" pitchFamily="34" charset="0"/>
              </a:rPr>
              <a:t>How many time-off days am I eligible to?</a:t>
            </a:r>
          </a:p>
        </p:txBody>
      </p:sp>
      <p:sp>
        <p:nvSpPr>
          <p:cNvPr id="29" name="TextBox 28">
            <a:extLst>
              <a:ext uri="{FF2B5EF4-FFF2-40B4-BE49-F238E27FC236}">
                <a16:creationId xmlns:a16="http://schemas.microsoft.com/office/drawing/2014/main" id="{3BB214AC-813F-9AEF-0435-1458AA6AA207}"/>
              </a:ext>
            </a:extLst>
          </p:cNvPr>
          <p:cNvSpPr txBox="1"/>
          <p:nvPr/>
        </p:nvSpPr>
        <p:spPr>
          <a:xfrm>
            <a:off x="14792411" y="9727107"/>
            <a:ext cx="5138057" cy="984885"/>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l" defTabSz="2438400">
              <a:buSzPct val="100000"/>
            </a:pPr>
            <a:r>
              <a:rPr lang="en-US" sz="1600" b="1" dirty="0">
                <a:solidFill>
                  <a:schemeClr val="tx1">
                    <a:lumMod val="75000"/>
                    <a:lumOff val="25000"/>
                  </a:schemeClr>
                </a:solidFill>
                <a:cs typeface="Arial" panose="020B0604020202020204" pitchFamily="34" charset="0"/>
              </a:rPr>
              <a:t>You have been hired on November 1</a:t>
            </a:r>
            <a:r>
              <a:rPr lang="en-US" sz="1600" b="1" baseline="30000" dirty="0">
                <a:solidFill>
                  <a:schemeClr val="tx1">
                    <a:lumMod val="75000"/>
                    <a:lumOff val="25000"/>
                  </a:schemeClr>
                </a:solidFill>
                <a:cs typeface="Arial" panose="020B0604020202020204" pitchFamily="34" charset="0"/>
              </a:rPr>
              <a:t>st</a:t>
            </a:r>
            <a:r>
              <a:rPr lang="en-US" sz="1600" b="1" dirty="0">
                <a:solidFill>
                  <a:schemeClr val="tx1">
                    <a:lumMod val="75000"/>
                    <a:lumOff val="25000"/>
                  </a:schemeClr>
                </a:solidFill>
                <a:cs typeface="Arial" panose="020B0604020202020204" pitchFamily="34" charset="0"/>
              </a:rPr>
              <a:t>, 1999. As an Acme Corp employee with less than 10 years of service, you are entitled to 3 weeks of vacation per year.</a:t>
            </a:r>
          </a:p>
        </p:txBody>
      </p:sp>
      <p:pic>
        <p:nvPicPr>
          <p:cNvPr id="30" name="Picture 29">
            <a:extLst>
              <a:ext uri="{FF2B5EF4-FFF2-40B4-BE49-F238E27FC236}">
                <a16:creationId xmlns:a16="http://schemas.microsoft.com/office/drawing/2014/main" id="{6606DC8A-C513-280D-9855-8CC071175360}"/>
              </a:ext>
            </a:extLst>
          </p:cNvPr>
          <p:cNvPicPr>
            <a:picLocks noChangeAspect="1"/>
          </p:cNvPicPr>
          <p:nvPr/>
        </p:nvPicPr>
        <p:blipFill>
          <a:blip r:embed="rId6"/>
          <a:stretch>
            <a:fillRect/>
          </a:stretch>
        </p:blipFill>
        <p:spPr>
          <a:xfrm>
            <a:off x="14512525" y="9727107"/>
            <a:ext cx="135056" cy="405169"/>
          </a:xfrm>
          <a:prstGeom prst="rect">
            <a:avLst/>
          </a:prstGeom>
        </p:spPr>
      </p:pic>
      <p:sp>
        <p:nvSpPr>
          <p:cNvPr id="31" name="TextBox 30">
            <a:extLst>
              <a:ext uri="{FF2B5EF4-FFF2-40B4-BE49-F238E27FC236}">
                <a16:creationId xmlns:a16="http://schemas.microsoft.com/office/drawing/2014/main" id="{54552A0F-1B7F-D608-D0D7-4276EA97760E}"/>
              </a:ext>
            </a:extLst>
          </p:cNvPr>
          <p:cNvSpPr txBox="1"/>
          <p:nvPr/>
        </p:nvSpPr>
        <p:spPr>
          <a:xfrm>
            <a:off x="14798613" y="4459711"/>
            <a:ext cx="5131856" cy="246221"/>
          </a:xfrm>
          <a:prstGeom prst="rect">
            <a:avLst/>
          </a:prstGeom>
          <a:solidFill>
            <a:srgbClr val="F4F4F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l" defTabSz="2438400">
              <a:buSzPct val="100000"/>
            </a:pPr>
            <a:r>
              <a:rPr lang="en-US" sz="1600" b="1" dirty="0">
                <a:solidFill>
                  <a:schemeClr val="tx1">
                    <a:lumMod val="75000"/>
                    <a:lumOff val="25000"/>
                  </a:schemeClr>
                </a:solidFill>
                <a:cs typeface="Arial" panose="020B0604020202020204" pitchFamily="34" charset="0"/>
              </a:rPr>
              <a:t>Welcome John Doe! How can I help you today?</a:t>
            </a:r>
          </a:p>
        </p:txBody>
      </p:sp>
      <p:sp>
        <p:nvSpPr>
          <p:cNvPr id="32" name="Down Arrow 31">
            <a:extLst>
              <a:ext uri="{FF2B5EF4-FFF2-40B4-BE49-F238E27FC236}">
                <a16:creationId xmlns:a16="http://schemas.microsoft.com/office/drawing/2014/main" id="{25FBFCEB-76F8-EA10-095B-082FDF6CFBBA}"/>
              </a:ext>
            </a:extLst>
          </p:cNvPr>
          <p:cNvSpPr/>
          <p:nvPr/>
        </p:nvSpPr>
        <p:spPr bwMode="auto">
          <a:xfrm rot="16200000">
            <a:off x="12201701" y="4662427"/>
            <a:ext cx="374717" cy="2414881"/>
          </a:xfrm>
          <a:prstGeom prst="downArrow">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20" name="Rectangle 19">
            <a:extLst>
              <a:ext uri="{FF2B5EF4-FFF2-40B4-BE49-F238E27FC236}">
                <a16:creationId xmlns:a16="http://schemas.microsoft.com/office/drawing/2014/main" id="{5BA8BA32-B1CC-9AE6-12A5-FB5B34FF5FB8}"/>
              </a:ext>
            </a:extLst>
          </p:cNvPr>
          <p:cNvSpPr/>
          <p:nvPr/>
        </p:nvSpPr>
        <p:spPr bwMode="auto">
          <a:xfrm>
            <a:off x="3971328" y="2739800"/>
            <a:ext cx="16694112" cy="6772917"/>
          </a:xfrm>
          <a:prstGeom prst="rect">
            <a:avLst/>
          </a:prstGeom>
          <a:solidFill>
            <a:srgbClr val="FFFFFF">
              <a:alpha val="80000"/>
            </a:srgbClr>
          </a:solidFill>
          <a:ln w="762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21" name="Rectangle 20">
            <a:extLst>
              <a:ext uri="{FF2B5EF4-FFF2-40B4-BE49-F238E27FC236}">
                <a16:creationId xmlns:a16="http://schemas.microsoft.com/office/drawing/2014/main" id="{E704ABF0-1F23-3D91-8F6F-117AD60936FC}"/>
              </a:ext>
            </a:extLst>
          </p:cNvPr>
          <p:cNvSpPr/>
          <p:nvPr/>
        </p:nvSpPr>
        <p:spPr bwMode="auto">
          <a:xfrm>
            <a:off x="6101673" y="4459711"/>
            <a:ext cx="9669396" cy="3963037"/>
          </a:xfrm>
          <a:prstGeom prst="rect">
            <a:avLst/>
          </a:prstGeom>
          <a:solidFill>
            <a:schemeClr val="bg1"/>
          </a:solidFill>
          <a:ln w="762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24" name="Text Placeholder 4">
            <a:extLst>
              <a:ext uri="{FF2B5EF4-FFF2-40B4-BE49-F238E27FC236}">
                <a16:creationId xmlns:a16="http://schemas.microsoft.com/office/drawing/2014/main" id="{0B40D7DE-F019-4BCB-4C57-BC59A0609DF7}"/>
              </a:ext>
            </a:extLst>
          </p:cNvPr>
          <p:cNvSpPr txBox="1">
            <a:spLocks/>
          </p:cNvSpPr>
          <p:nvPr/>
        </p:nvSpPr>
        <p:spPr>
          <a:xfrm>
            <a:off x="7148435" y="5664945"/>
            <a:ext cx="8005643" cy="14268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
                <a:schemeClr val="tx1"/>
              </a:buClr>
              <a:buSzTx/>
              <a:buFont typeface="Arial" panose="020B0604020202020204" pitchFamily="34" charset="0"/>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
                <a:schemeClr val="tx1"/>
              </a:buClr>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0"/>
              </a:spcBef>
              <a:spcAft>
                <a:spcPts val="0"/>
              </a:spcAft>
              <a:buClrTx/>
              <a:buSzPct val="100000"/>
              <a:buFont typeface="Arial" panose="020B0604020202020204" pitchFamily="34" charset="0"/>
              <a:buNone/>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6400" kern="0" dirty="0"/>
              <a:t>The answer is wrong!</a:t>
            </a:r>
            <a:endParaRPr lang="en-US" sz="4400" kern="0" dirty="0"/>
          </a:p>
        </p:txBody>
      </p:sp>
      <p:sp>
        <p:nvSpPr>
          <p:cNvPr id="25" name="Rectangle 24">
            <a:extLst>
              <a:ext uri="{FF2B5EF4-FFF2-40B4-BE49-F238E27FC236}">
                <a16:creationId xmlns:a16="http://schemas.microsoft.com/office/drawing/2014/main" id="{6E5ED56A-6CDA-A845-3101-A5E7F70DF7D0}"/>
              </a:ext>
            </a:extLst>
          </p:cNvPr>
          <p:cNvSpPr/>
          <p:nvPr/>
        </p:nvSpPr>
        <p:spPr bwMode="auto">
          <a:xfrm>
            <a:off x="14462406" y="9610295"/>
            <a:ext cx="5461000" cy="1379004"/>
          </a:xfrm>
          <a:prstGeom prst="rect">
            <a:avLst/>
          </a:prstGeom>
          <a:noFill/>
          <a:ln w="76200">
            <a:solidFill>
              <a:schemeClr val="accent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26" name="Triangle 25">
            <a:extLst>
              <a:ext uri="{FF2B5EF4-FFF2-40B4-BE49-F238E27FC236}">
                <a16:creationId xmlns:a16="http://schemas.microsoft.com/office/drawing/2014/main" id="{CDB3A540-CB34-630B-0BD6-72FEB03845F9}"/>
              </a:ext>
            </a:extLst>
          </p:cNvPr>
          <p:cNvSpPr/>
          <p:nvPr/>
        </p:nvSpPr>
        <p:spPr bwMode="auto">
          <a:xfrm flipV="1">
            <a:off x="13847958" y="8431211"/>
            <a:ext cx="1412870" cy="1119132"/>
          </a:xfrm>
          <a:prstGeom prst="triangle">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27" name="Rectangle 26">
            <a:extLst>
              <a:ext uri="{FF2B5EF4-FFF2-40B4-BE49-F238E27FC236}">
                <a16:creationId xmlns:a16="http://schemas.microsoft.com/office/drawing/2014/main" id="{00F470DD-AF13-A5CE-93C5-72F72B7080D4}"/>
              </a:ext>
            </a:extLst>
          </p:cNvPr>
          <p:cNvSpPr/>
          <p:nvPr/>
        </p:nvSpPr>
        <p:spPr bwMode="auto">
          <a:xfrm>
            <a:off x="5089976" y="8903206"/>
            <a:ext cx="7050829" cy="4612456"/>
          </a:xfrm>
          <a:prstGeom prst="rect">
            <a:avLst/>
          </a:prstGeom>
          <a:solidFill>
            <a:srgbClr val="FFFFFF">
              <a:alpha val="80000"/>
            </a:srgbClr>
          </a:solidFill>
          <a:ln w="762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FR" sz="2000" b="0" i="0" u="none" strike="noStrike" cap="none" normalizeH="0" baseline="0" dirty="0">
              <a:ln>
                <a:noFill/>
              </a:ln>
              <a:solidFill>
                <a:schemeClr val="bg1"/>
              </a:solidFill>
              <a:effectLst/>
              <a:latin typeface="+mn-lt"/>
            </a:endParaRPr>
          </a:p>
        </p:txBody>
      </p:sp>
      <p:sp>
        <p:nvSpPr>
          <p:cNvPr id="28" name="Footer Placeholder 3">
            <a:extLst>
              <a:ext uri="{FF2B5EF4-FFF2-40B4-BE49-F238E27FC236}">
                <a16:creationId xmlns:a16="http://schemas.microsoft.com/office/drawing/2014/main" id="{CECB0167-DF0C-3D32-5854-588CDE930042}"/>
              </a:ext>
            </a:extLst>
          </p:cNvPr>
          <p:cNvSpPr txBox="1">
            <a:spLocks/>
          </p:cNvSpPr>
          <p:nvPr/>
        </p:nvSpPr>
        <p:spPr>
          <a:xfrm>
            <a:off x="266699" y="13185063"/>
            <a:ext cx="4956176" cy="381000"/>
          </a:xfrm>
          <a:prstGeom prst="rect">
            <a:avLst/>
          </a:prstGeom>
        </p:spPr>
        <p:txBody>
          <a:bodyPr vert="horz" lIns="0" tIns="0" rIns="0" bIns="0" rtlCol="0" anchor="b">
            <a:norm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Aft>
                <a:spcPts val="600"/>
              </a:spcAft>
              <a:defRPr/>
            </a:pPr>
            <a:r>
              <a:rPr lang="en-US" sz="1600">
                <a:solidFill>
                  <a:srgbClr val="000000"/>
                </a:solidFill>
                <a:latin typeface="IBM Plex Sans" panose="020B0503050203000203" pitchFamily="34" charset="0"/>
              </a:rPr>
              <a:t>IBM Data&amp;AI / © 2024 IBM Corporation</a:t>
            </a:r>
            <a:endParaRPr lang="en-US" sz="1600" dirty="0">
              <a:solidFill>
                <a:srgbClr val="000000"/>
              </a:solidFill>
              <a:latin typeface="IBM Plex Sans" panose="020B0503050203000203" pitchFamily="34" charset="0"/>
            </a:endParaRPr>
          </a:p>
        </p:txBody>
      </p:sp>
    </p:spTree>
    <p:extLst>
      <p:ext uri="{BB962C8B-B14F-4D97-AF65-F5344CB8AC3E}">
        <p14:creationId xmlns:p14="http://schemas.microsoft.com/office/powerpoint/2010/main" val="1517758386"/>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SEISMICPAGE" val="{&quot;slideLocalId&quot;:2147481194,&quot;reference&quot;:{&quot;contentId&quot;:&quot;f1b98e91-aab7-4285-9893-c56b714a9a8b&quot;,&quot;contentVersionId&quot;:&quot;34c0e90c-fef2-470f-8c30-c200ae1147b0&quot;,&quot;contentVersion&quot;:&quot;10.0&quot;,&quot;page&quot;:{&quot;pageId&quot;:&quot;67d5a466-d946-4a00-a453-19efe5cea7e0&quot;,&quot;slideId&quot;:2147481194}}}"/>
</p:tagLst>
</file>

<file path=ppt/theme/theme1.xml><?xml version="1.0" encoding="utf-8"?>
<a:theme xmlns:a="http://schemas.openxmlformats.org/drawingml/2006/main"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kumimoji="0" sz="20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algn="l" defTabSz="2438400">
          <a:buSzPct val="100000"/>
          <a:defRPr sz="2400" dirty="0" smtClean="0">
            <a:cs typeface="Arial" panose="020B0604020202020204" pitchFamily="34"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461DE280-6773-3240-A149-7E3C0A49F9FC}" vid="{119F70B9-3B70-5545-8722-9A4DAAA12CBF}"/>
    </a:ext>
  </a:extLst>
</a:theme>
</file>

<file path=ppt/theme/theme2.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ppt/theme/theme3.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docProps/app.xml><?xml version="1.0" encoding="utf-8"?>
<Properties xmlns="http://schemas.openxmlformats.org/officeDocument/2006/extended-properties" xmlns:vt="http://schemas.openxmlformats.org/officeDocument/2006/docPropsVTypes">
  <Template>IBM presentation template</Template>
  <TotalTime>43763</TotalTime>
  <Words>2828</Words>
  <Application>Microsoft Macintosh PowerPoint</Application>
  <PresentationFormat>Custom</PresentationFormat>
  <Paragraphs>336</Paragraphs>
  <Slides>29</Slides>
  <Notes>26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IBM Plex Sans</vt:lpstr>
      <vt:lpstr>IBM Plex Sans Light</vt:lpstr>
      <vt:lpstr>Arial</vt:lpstr>
      <vt:lpstr>IBM presentation enablement template</vt:lpstr>
      <vt:lpstr>Rule-based LLMs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Plex embedded template – enablement version</dc:title>
  <dc:subject/>
  <dc:creator>Cailey Giorgi</dc:creator>
  <cp:keywords/>
  <dc:description/>
  <cp:lastModifiedBy>Stephane Mery</cp:lastModifiedBy>
  <cp:revision>3847</cp:revision>
  <cp:lastPrinted>2023-12-08T15:34:04Z</cp:lastPrinted>
  <dcterms:created xsi:type="dcterms:W3CDTF">2023-01-13T17:40:38Z</dcterms:created>
  <dcterms:modified xsi:type="dcterms:W3CDTF">2024-12-18T13:59:43Z</dcterms:modified>
  <cp:category/>
</cp:coreProperties>
</file>